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88" r:id="rId4"/>
  </p:sldMasterIdLst>
  <p:notesMasterIdLst>
    <p:notesMasterId r:id="rId61"/>
  </p:notesMasterIdLst>
  <p:handoutMasterIdLst>
    <p:handoutMasterId r:id="rId62"/>
  </p:handoutMasterIdLst>
  <p:sldIdLst>
    <p:sldId id="452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504" r:id="rId56"/>
    <p:sldId id="505" r:id="rId57"/>
    <p:sldId id="506" r:id="rId58"/>
    <p:sldId id="507" r:id="rId59"/>
    <p:sldId id="508" r:id="rId60"/>
  </p:sldIdLst>
  <p:sldSz cx="9144000" cy="6858000" type="screen4x3"/>
  <p:notesSz cx="6858000" cy="9199563"/>
  <p:custDataLst>
    <p:tags r:id="rId6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3">
          <p15:clr>
            <a:srgbClr val="A4A3A4"/>
          </p15:clr>
        </p15:guide>
        <p15:guide id="2" pos="2880">
          <p15:clr>
            <a:srgbClr val="A4A3A4"/>
          </p15:clr>
        </p15:guide>
        <p15:guide id="3" pos="2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1974CF"/>
    <a:srgbClr val="1B7EE1"/>
    <a:srgbClr val="1973CD"/>
    <a:srgbClr val="1666B6"/>
    <a:srgbClr val="0C66C0"/>
    <a:srgbClr val="0066CC"/>
    <a:srgbClr val="0099FF"/>
    <a:srgbClr val="186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AD6A9-DB67-9A65-3D7A-441A3FA611E3}" v="2" dt="2023-08-21T20:47:02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509" autoAdjust="0"/>
  </p:normalViewPr>
  <p:slideViewPr>
    <p:cSldViewPr snapToGrid="0">
      <p:cViewPr varScale="1">
        <p:scale>
          <a:sx n="106" d="100"/>
          <a:sy n="106" d="100"/>
        </p:scale>
        <p:origin x="1764" y="96"/>
      </p:cViewPr>
      <p:guideLst>
        <p:guide orient="horz" pos="2403"/>
        <p:guide pos="2880"/>
        <p:guide pos="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1152" y="-90"/>
      </p:cViewPr>
      <p:guideLst>
        <p:guide orient="horz" pos="289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tags" Target="tags/tag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bc454295-a45c-4866-b0f4-dd150e906dc9" providerId="ADAL" clId="{34D6506C-558D-4D44-B20E-F48AEF4ECDB6}"/>
    <pc:docChg chg="custSel modSld">
      <pc:chgData name="Johnson, Kathy" userId="bc454295-a45c-4866-b0f4-dd150e906dc9" providerId="ADAL" clId="{34D6506C-558D-4D44-B20E-F48AEF4ECDB6}" dt="2023-05-27T15:24:24.965" v="3" actId="33524"/>
      <pc:docMkLst>
        <pc:docMk/>
      </pc:docMkLst>
      <pc:sldChg chg="modSp mod">
        <pc:chgData name="Johnson, Kathy" userId="bc454295-a45c-4866-b0f4-dd150e906dc9" providerId="ADAL" clId="{34D6506C-558D-4D44-B20E-F48AEF4ECDB6}" dt="2023-05-27T15:22:55.010" v="0" actId="1076"/>
        <pc:sldMkLst>
          <pc:docMk/>
          <pc:sldMk cId="214364865" sldId="486"/>
        </pc:sldMkLst>
        <pc:picChg chg="mod">
          <ac:chgData name="Johnson, Kathy" userId="bc454295-a45c-4866-b0f4-dd150e906dc9" providerId="ADAL" clId="{34D6506C-558D-4D44-B20E-F48AEF4ECDB6}" dt="2023-05-27T15:22:55.010" v="0" actId="1076"/>
          <ac:picMkLst>
            <pc:docMk/>
            <pc:sldMk cId="214364865" sldId="486"/>
            <ac:picMk id="6146" creationId="{00000000-0000-0000-0000-000000000000}"/>
          </ac:picMkLst>
        </pc:picChg>
      </pc:sldChg>
      <pc:sldChg chg="modSp mod">
        <pc:chgData name="Johnson, Kathy" userId="bc454295-a45c-4866-b0f4-dd150e906dc9" providerId="ADAL" clId="{34D6506C-558D-4D44-B20E-F48AEF4ECDB6}" dt="2023-05-27T15:23:33.450" v="1" actId="1076"/>
        <pc:sldMkLst>
          <pc:docMk/>
          <pc:sldMk cId="262660059" sldId="491"/>
        </pc:sldMkLst>
        <pc:spChg chg="mod">
          <ac:chgData name="Johnson, Kathy" userId="bc454295-a45c-4866-b0f4-dd150e906dc9" providerId="ADAL" clId="{34D6506C-558D-4D44-B20E-F48AEF4ECDB6}" dt="2023-05-27T15:23:33.450" v="1" actId="1076"/>
          <ac:spMkLst>
            <pc:docMk/>
            <pc:sldMk cId="262660059" sldId="491"/>
            <ac:spMk id="135" creationId="{00000000-0000-0000-0000-000000000000}"/>
          </ac:spMkLst>
        </pc:spChg>
      </pc:sldChg>
      <pc:sldChg chg="modSp mod">
        <pc:chgData name="Johnson, Kathy" userId="bc454295-a45c-4866-b0f4-dd150e906dc9" providerId="ADAL" clId="{34D6506C-558D-4D44-B20E-F48AEF4ECDB6}" dt="2023-05-27T15:24:24.965" v="3" actId="33524"/>
        <pc:sldMkLst>
          <pc:docMk/>
          <pc:sldMk cId="0" sldId="504"/>
        </pc:sldMkLst>
        <pc:spChg chg="mod">
          <ac:chgData name="Johnson, Kathy" userId="bc454295-a45c-4866-b0f4-dd150e906dc9" providerId="ADAL" clId="{34D6506C-558D-4D44-B20E-F48AEF4ECDB6}" dt="2023-05-27T15:24:24.965" v="3" actId="33524"/>
          <ac:spMkLst>
            <pc:docMk/>
            <pc:sldMk cId="0" sldId="504"/>
            <ac:spMk id="153" creationId="{00000000-0000-0000-0000-000000000000}"/>
          </ac:spMkLst>
        </pc:spChg>
      </pc:sldChg>
    </pc:docChg>
  </pc:docChgLst>
  <pc:docChgLst>
    <pc:chgData name="Johnson, Kathy" userId="S::kjohnson@gwinnetttech.edu::bc454295-a45c-4866-b0f4-dd150e906dc9" providerId="AD" clId="Web-{1AFAD6A9-DB67-9A65-3D7A-441A3FA611E3}"/>
    <pc:docChg chg="modSld">
      <pc:chgData name="Johnson, Kathy" userId="S::kjohnson@gwinnetttech.edu::bc454295-a45c-4866-b0f4-dd150e906dc9" providerId="AD" clId="Web-{1AFAD6A9-DB67-9A65-3D7A-441A3FA611E3}" dt="2023-08-21T20:47:02.323" v="1" actId="1076"/>
      <pc:docMkLst>
        <pc:docMk/>
      </pc:docMkLst>
      <pc:sldChg chg="modSp">
        <pc:chgData name="Johnson, Kathy" userId="S::kjohnson@gwinnetttech.edu::bc454295-a45c-4866-b0f4-dd150e906dc9" providerId="AD" clId="Web-{1AFAD6A9-DB67-9A65-3D7A-441A3FA611E3}" dt="2023-08-21T19:32:53.270" v="0" actId="1076"/>
        <pc:sldMkLst>
          <pc:docMk/>
          <pc:sldMk cId="0" sldId="458"/>
        </pc:sldMkLst>
        <pc:picChg chg="mod">
          <ac:chgData name="Johnson, Kathy" userId="S::kjohnson@gwinnetttech.edu::bc454295-a45c-4866-b0f4-dd150e906dc9" providerId="AD" clId="Web-{1AFAD6A9-DB67-9A65-3D7A-441A3FA611E3}" dt="2023-08-21T19:32:53.270" v="0" actId="1076"/>
          <ac:picMkLst>
            <pc:docMk/>
            <pc:sldMk cId="0" sldId="458"/>
            <ac:picMk id="1027" creationId="{00000000-0000-0000-0000-000000000000}"/>
          </ac:picMkLst>
        </pc:picChg>
      </pc:sldChg>
      <pc:sldChg chg="modSp">
        <pc:chgData name="Johnson, Kathy" userId="S::kjohnson@gwinnetttech.edu::bc454295-a45c-4866-b0f4-dd150e906dc9" providerId="AD" clId="Web-{1AFAD6A9-DB67-9A65-3D7A-441A3FA611E3}" dt="2023-08-21T20:47:02.323" v="1" actId="1076"/>
        <pc:sldMkLst>
          <pc:docMk/>
          <pc:sldMk cId="0" sldId="489"/>
        </pc:sldMkLst>
        <pc:spChg chg="mod">
          <ac:chgData name="Johnson, Kathy" userId="S::kjohnson@gwinnetttech.edu::bc454295-a45c-4866-b0f4-dd150e906dc9" providerId="AD" clId="Web-{1AFAD6A9-DB67-9A65-3D7A-441A3FA611E3}" dt="2023-08-21T20:47:02.323" v="1" actId="1076"/>
          <ac:spMkLst>
            <pc:docMk/>
            <pc:sldMk cId="0" sldId="489"/>
            <ac:spMk id="12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t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702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02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b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8739188"/>
            <a:ext cx="29702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CB6B93B-D7ED-4DDB-86A2-6B1502EFA3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6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t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7788" y="0"/>
            <a:ext cx="29702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95812" cy="34464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38200" y="4343400"/>
            <a:ext cx="5029200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9188"/>
            <a:ext cx="29702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b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7788" y="8739188"/>
            <a:ext cx="29702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08" tIns="46306" rIns="94208" bIns="4630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82E0CA9-9149-4FA7-BF58-7839DCDE53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71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9393FD-45AB-49B9-A179-C09D11564943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3"/>
          <p:cNvSpPr txBox="1">
            <a:spLocks noChangeArrowheads="1"/>
          </p:cNvSpPr>
          <p:nvPr userDrawn="1"/>
        </p:nvSpPr>
        <p:spPr bwMode="auto">
          <a:xfrm>
            <a:off x="0" y="6588125"/>
            <a:ext cx="9144000" cy="269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000" dirty="0"/>
              <a:t>Copyright © 2021 Wolters Kluwer Health | Lippincott Williams &amp; Wilkins</a:t>
            </a:r>
          </a:p>
        </p:txBody>
      </p:sp>
      <p:sp>
        <p:nvSpPr>
          <p:cNvPr id="181265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1223963" y="3565279"/>
            <a:ext cx="6692900" cy="997196"/>
          </a:xfrm>
          <a:effectLst/>
        </p:spPr>
        <p:txBody>
          <a:bodyPr anchorCtr="1"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1266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307013"/>
            <a:ext cx="6400800" cy="533400"/>
          </a:xfrm>
        </p:spPr>
        <p:txBody>
          <a:bodyPr lIns="91440" tIns="45720" rIns="91440" bIns="4572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12" descr="ppt_opener.jpg">
            <a:extLst>
              <a:ext uri="{FF2B5EF4-FFF2-40B4-BE49-F238E27FC236}">
                <a16:creationId xmlns:a16="http://schemas.microsoft.com/office/drawing/2014/main" id="{87D32898-6D73-4EA2-95DA-DFA1B464E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8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95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20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9263" y="1611313"/>
            <a:ext cx="2155825" cy="4421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1611313"/>
            <a:ext cx="6316663" cy="4421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83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1611313"/>
            <a:ext cx="8524875" cy="388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30200" y="2346325"/>
            <a:ext cx="4230688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288" y="2346325"/>
            <a:ext cx="4230687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56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1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59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812471"/>
            <a:ext cx="4230688" cy="474072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288" y="1812471"/>
            <a:ext cx="4230687" cy="474072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84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8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35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09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41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83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8925" y="1310082"/>
            <a:ext cx="863736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843" y="1819275"/>
            <a:ext cx="86137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6003925" y="6089650"/>
            <a:ext cx="282098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endParaRPr lang="en-US" altLang="en-US" dirty="0"/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03213" y="6581775"/>
            <a:ext cx="8840787" cy="269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altLang="en-US" sz="1000" dirty="0"/>
          </a:p>
        </p:txBody>
      </p:sp>
      <p:sp>
        <p:nvSpPr>
          <p:cNvPr id="1031" name="Text Box 23"/>
          <p:cNvSpPr txBox="1">
            <a:spLocks noChangeArrowheads="1"/>
          </p:cNvSpPr>
          <p:nvPr userDrawn="1"/>
        </p:nvSpPr>
        <p:spPr bwMode="auto">
          <a:xfrm>
            <a:off x="0" y="6588125"/>
            <a:ext cx="9144000" cy="269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000" dirty="0"/>
              <a:t>Copyright © 2021 Wolters Kluwer Health | Lippincott Williams &amp; Wilkins</a:t>
            </a:r>
          </a:p>
        </p:txBody>
      </p:sp>
      <p:pic>
        <p:nvPicPr>
          <p:cNvPr id="8" name="Picture 7" descr="WK_CMYK.jpg">
            <a:extLst>
              <a:ext uri="{FF2B5EF4-FFF2-40B4-BE49-F238E27FC236}">
                <a16:creationId xmlns:a16="http://schemas.microsoft.com/office/drawing/2014/main" id="{99044CFD-E572-4CFE-9EAC-F7D5CEA238D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6600825"/>
            <a:ext cx="175683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DBD87-D208-4DB4-82A4-C61560F34BE9}"/>
              </a:ext>
            </a:extLst>
          </p:cNvPr>
          <p:cNvCxnSpPr/>
          <p:nvPr userDrawn="1"/>
        </p:nvCxnSpPr>
        <p:spPr>
          <a:xfrm>
            <a:off x="0" y="12954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9pPr>
    </p:titleStyle>
    <p:bodyStyle>
      <a:lvl1pPr marL="280988" indent="-280988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404813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–"/>
        <a:defRPr sz="2200">
          <a:solidFill>
            <a:schemeClr val="tx1"/>
          </a:solidFill>
          <a:latin typeface="+mn-lt"/>
        </a:defRPr>
      </a:lvl2pPr>
      <a:lvl3pPr marL="1204913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/>
          <p:cNvSpPr txBox="1">
            <a:spLocks/>
          </p:cNvSpPr>
          <p:nvPr/>
        </p:nvSpPr>
        <p:spPr>
          <a:xfrm>
            <a:off x="1415140" y="2971800"/>
            <a:ext cx="6386879" cy="1981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 sz="1800" b="0"/>
            </a:pPr>
            <a:r>
              <a:rPr lang="en-US" altLang="en-US" sz="3200" b="1">
                <a:solidFill>
                  <a:srgbClr val="186EC4"/>
                </a:solidFill>
                <a:latin typeface="+mj-lt"/>
                <a:ea typeface="+mj-ea"/>
                <a:cs typeface="+mj-cs"/>
              </a:rPr>
              <a:t>Chapter 2:</a:t>
            </a:r>
            <a:br>
              <a:rPr lang="en-US" altLang="en-US" sz="3200" b="1" dirty="0">
                <a:solidFill>
                  <a:srgbClr val="186EC4"/>
                </a:solidFill>
                <a:latin typeface="+mj-lt"/>
                <a:ea typeface="+mj-ea"/>
                <a:cs typeface="+mj-cs"/>
              </a:rPr>
            </a:br>
            <a:br>
              <a:rPr lang="en-US" altLang="en-US" sz="3200" b="1" dirty="0">
                <a:solidFill>
                  <a:srgbClr val="186EC4"/>
                </a:solidFill>
                <a:latin typeface="+mj-lt"/>
                <a:ea typeface="+mj-ea"/>
                <a:cs typeface="+mj-cs"/>
              </a:rPr>
            </a:br>
            <a:r>
              <a:rPr lang="en-US" altLang="en-US" sz="3200" b="1" dirty="0">
                <a:solidFill>
                  <a:srgbClr val="186EC4"/>
                </a:solidFill>
                <a:latin typeface="+mj-lt"/>
                <a:ea typeface="+mj-ea"/>
                <a:cs typeface="+mj-cs"/>
              </a:rPr>
              <a:t>The Sonographer: A Closer Look</a:t>
            </a:r>
            <a:endParaRPr lang="en-US" sz="3200" b="1" dirty="0">
              <a:solidFill>
                <a:srgbClr val="186EC4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Emotional Intelligence (EI) (cont.)</a:t>
            </a:r>
          </a:p>
        </p:txBody>
      </p:sp>
      <p:sp>
        <p:nvSpPr>
          <p:cNvPr id="45" name="Shape 45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Self-awareness—Having a thorough understanding of one’s emotions, strengths, weaknesses, needs, and ambition</a:t>
            </a:r>
          </a:p>
          <a:p>
            <a:pPr lvl="0"/>
            <a:r>
              <a:rPr lang="en-US" dirty="0"/>
              <a:t>Self-regulation—An ongoing conversation we must have with ourselves that frees us from feelings</a:t>
            </a:r>
          </a:p>
          <a:p>
            <a:pPr lvl="0"/>
            <a:r>
              <a:rPr lang="en-US" dirty="0"/>
              <a:t>Motivation—To achieve beyond everyone’s expectations, including one’s own; to achieve for the sake of achieving</a:t>
            </a:r>
          </a:p>
          <a:p>
            <a:pPr lvl="0"/>
            <a:r>
              <a:rPr lang="en-US" dirty="0"/>
              <a:t>Empathy—Being aware of and considerate of other people’s feelings</a:t>
            </a:r>
          </a:p>
          <a:p>
            <a:pPr lvl="0"/>
            <a:r>
              <a:rPr lang="en-US" dirty="0"/>
              <a:t>Social skills—Combining friendliness, cooperation, and effective communication to improve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8589519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308925" y="468346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Strength Recognition and Professional Maturation</a:t>
            </a:r>
          </a:p>
        </p:txBody>
      </p:sp>
      <p:sp>
        <p:nvSpPr>
          <p:cNvPr id="51" name="Shape 51"/>
          <p:cNvSpPr>
            <a:spLocks noGrp="1"/>
          </p:cNvSpPr>
          <p:nvPr>
            <p:ph idx="1"/>
          </p:nvPr>
        </p:nvSpPr>
        <p:spPr>
          <a:xfrm>
            <a:off x="317843" y="1425913"/>
            <a:ext cx="8613775" cy="4633333"/>
          </a:xfrm>
        </p:spPr>
        <p:txBody>
          <a:bodyPr/>
          <a:lstStyle/>
          <a:p>
            <a:pPr lvl="0"/>
            <a:r>
              <a:rPr lang="en-US" sz="1800" dirty="0"/>
              <a:t>Our personalities are strongly influenced by genetics and early experiences over which we have no control.</a:t>
            </a:r>
          </a:p>
          <a:p>
            <a:pPr lvl="0"/>
            <a:r>
              <a:rPr lang="en-US" sz="1800" dirty="0"/>
              <a:t>Even if you meet someone with the same Myers-Briggs personality type, you will be very different.</a:t>
            </a:r>
          </a:p>
          <a:p>
            <a:pPr lvl="0"/>
            <a:r>
              <a:rPr lang="en-US" sz="1800" dirty="0"/>
              <a:t>You may not be able to change the basic components of your personality, but you can control how your traits are expressed.</a:t>
            </a:r>
          </a:p>
          <a:p>
            <a:pPr lvl="1"/>
            <a:r>
              <a:rPr lang="en-US" sz="1800" dirty="0"/>
              <a:t>For example, an extrovert can make a conscious attempt to listen first and sort thoughts carefully before talking.</a:t>
            </a:r>
          </a:p>
          <a:p>
            <a:pPr lvl="0"/>
            <a:r>
              <a:rPr lang="en-US" sz="1800" dirty="0"/>
              <a:t>If a single part of your personality is causing you concern, you should find alternative, less destructive ways to express those traits.</a:t>
            </a:r>
          </a:p>
          <a:p>
            <a:pPr lvl="0"/>
            <a:r>
              <a:rPr lang="en-US" sz="1800" dirty="0"/>
              <a:t>Personality tests determine only propensity toward behaviors.</a:t>
            </a:r>
          </a:p>
          <a:p>
            <a:pPr lvl="1"/>
            <a:r>
              <a:rPr lang="en-US" sz="1800" dirty="0"/>
              <a:t>Learning about your own strengths and weaknesses is a lifelong challenge.</a:t>
            </a:r>
          </a:p>
          <a:p>
            <a:pPr lvl="0"/>
            <a:r>
              <a:rPr lang="en-US" sz="1800" dirty="0"/>
              <a:t>You must first want to change to make a change.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308925" y="490118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Strength Recognition and Professional Maturation (cont.)</a:t>
            </a:r>
          </a:p>
        </p:txBody>
      </p:sp>
      <p:sp>
        <p:nvSpPr>
          <p:cNvPr id="51" name="Shape 51"/>
          <p:cNvSpPr>
            <a:spLocks noGrp="1"/>
          </p:cNvSpPr>
          <p:nvPr>
            <p:ph idx="1"/>
          </p:nvPr>
        </p:nvSpPr>
        <p:spPr>
          <a:xfrm>
            <a:off x="317843" y="1340349"/>
            <a:ext cx="8613775" cy="4599151"/>
          </a:xfrm>
        </p:spPr>
        <p:txBody>
          <a:bodyPr/>
          <a:lstStyle/>
          <a:p>
            <a:pPr lvl="0"/>
            <a:r>
              <a:rPr lang="en-US" sz="2000" dirty="0"/>
              <a:t>Accepting and making appropriate mediations to the manner in which we present ourselves to others is part of the personal maturation process.</a:t>
            </a:r>
          </a:p>
          <a:p>
            <a:pPr lvl="0"/>
            <a:r>
              <a:rPr lang="en-US" sz="2000" dirty="0"/>
              <a:t>Accordingly, the maturation from student to independent sonographer is much like maturing from an adolescent to an adult.</a:t>
            </a:r>
          </a:p>
          <a:p>
            <a:pPr lvl="0"/>
            <a:r>
              <a:rPr lang="en-US" sz="2000" dirty="0"/>
              <a:t>In 1994, Robert Kegan coined the term self-authorship.</a:t>
            </a:r>
          </a:p>
          <a:p>
            <a:pPr lvl="0"/>
            <a:r>
              <a:rPr lang="en-US" sz="2000" dirty="0"/>
              <a:t>Kegan made the argument that the self-authoring mind is a necessary foundation for adults to accomplish in order to meet the typical expectations of work, home, and school.</a:t>
            </a:r>
          </a:p>
          <a:p>
            <a:pPr lvl="0"/>
            <a:r>
              <a:rPr lang="en-US" sz="2000" dirty="0"/>
              <a:t>Adult development should be a journey from dependence on external authorities to a more mature system of the mind.</a:t>
            </a:r>
          </a:p>
        </p:txBody>
      </p:sp>
    </p:spTree>
    <p:extLst>
      <p:ext uri="{BB962C8B-B14F-4D97-AF65-F5344CB8AC3E}">
        <p14:creationId xmlns:p14="http://schemas.microsoft.com/office/powerpoint/2010/main" val="29867819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308925" y="479232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Strength Recognition and Professional Maturation (cont.)</a:t>
            </a:r>
          </a:p>
        </p:txBody>
      </p:sp>
      <p:sp>
        <p:nvSpPr>
          <p:cNvPr id="51" name="Shape 51"/>
          <p:cNvSpPr>
            <a:spLocks noGrp="1"/>
          </p:cNvSpPr>
          <p:nvPr>
            <p:ph idx="1"/>
          </p:nvPr>
        </p:nvSpPr>
        <p:spPr>
          <a:xfrm>
            <a:off x="317843" y="1310847"/>
            <a:ext cx="8613775" cy="4650425"/>
          </a:xfrm>
        </p:spPr>
        <p:txBody>
          <a:bodyPr/>
          <a:lstStyle/>
          <a:p>
            <a:pPr lvl="0"/>
            <a:r>
              <a:rPr lang="en-US" dirty="0"/>
              <a:t>The self-authoring mind is independent, is leadership driven, has strong problem-solving abilities, and is capable of making critical decisions rapidly because he or she has a well-developed internal compass.</a:t>
            </a:r>
          </a:p>
          <a:p>
            <a:pPr lvl="0"/>
            <a:r>
              <a:rPr lang="en-US" dirty="0"/>
              <a:t>The self-authored individuals have an internal “seat of judgment” and the ability to make choices about external expectations outside of the social environment and are self-initiating, guided by their own visions, responsible for their experience, and able to develop interdependent relations with a wide variety of individuals.</a:t>
            </a:r>
          </a:p>
          <a:p>
            <a:r>
              <a:rPr lang="en-US" dirty="0"/>
              <a:t>Self-authorship encourages stronger relationships because the focus is on creating authentic mutually beneficial relationships instead of reactionary superficial associations.</a:t>
            </a:r>
          </a:p>
        </p:txBody>
      </p:sp>
    </p:spTree>
    <p:extLst>
      <p:ext uri="{BB962C8B-B14F-4D97-AF65-F5344CB8AC3E}">
        <p14:creationId xmlns:p14="http://schemas.microsoft.com/office/powerpoint/2010/main" val="30225814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308925" y="457460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Strength Recognition and Professional Maturation (cont.)</a:t>
            </a:r>
          </a:p>
        </p:txBody>
      </p:sp>
      <p:sp>
        <p:nvSpPr>
          <p:cNvPr id="51" name="Shape 51"/>
          <p:cNvSpPr>
            <a:spLocks noGrp="1"/>
          </p:cNvSpPr>
          <p:nvPr>
            <p:ph idx="1"/>
          </p:nvPr>
        </p:nvSpPr>
        <p:spPr>
          <a:xfrm>
            <a:off x="317843" y="1540979"/>
            <a:ext cx="8613775" cy="4616242"/>
          </a:xfrm>
        </p:spPr>
        <p:txBody>
          <a:bodyPr/>
          <a:lstStyle/>
          <a:p>
            <a:pPr lvl="0"/>
            <a:r>
              <a:rPr lang="en-US" sz="2000" dirty="0"/>
              <a:t>In contrast, the socialized mind is one that responds to the environment around it constantly, simply bouncing from reaction to action.</a:t>
            </a:r>
          </a:p>
          <a:p>
            <a:pPr lvl="0"/>
            <a:r>
              <a:rPr lang="en-US" sz="2000" dirty="0"/>
              <a:t>These individuals are good team players and faithful followers, but unfortunately find that their primary motivator for behavior is the approval of others.</a:t>
            </a:r>
          </a:p>
          <a:p>
            <a:pPr lvl="0"/>
            <a:r>
              <a:rPr lang="en-US" sz="2000" dirty="0"/>
              <a:t>Kegan discovered that regrettably about 58% of adults primarily operate using a socialized mind, while only 35% operate with a self-authored mind.</a:t>
            </a:r>
          </a:p>
          <a:p>
            <a:pPr lvl="0"/>
            <a:r>
              <a:rPr lang="en-US" sz="2000" dirty="0"/>
              <a:t>The self-authored sonographer continually recognizes the innate value of each patient, continues to learn and build a knowledgeable foundation, acknowledges the need to understand more about his or her patients and career, and selflessly begins to serve.</a:t>
            </a:r>
          </a:p>
        </p:txBody>
      </p:sp>
    </p:spTree>
    <p:extLst>
      <p:ext uri="{BB962C8B-B14F-4D97-AF65-F5344CB8AC3E}">
        <p14:creationId xmlns:p14="http://schemas.microsoft.com/office/powerpoint/2010/main" val="14989356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308925" y="446574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Strength Recognition and Professional Maturation (cont.)</a:t>
            </a:r>
          </a:p>
        </p:txBody>
      </p:sp>
      <p:sp>
        <p:nvSpPr>
          <p:cNvPr id="51" name="Shape 51"/>
          <p:cNvSpPr>
            <a:spLocks noGrp="1"/>
          </p:cNvSpPr>
          <p:nvPr>
            <p:ph idx="1"/>
          </p:nvPr>
        </p:nvSpPr>
        <p:spPr>
          <a:xfrm>
            <a:off x="317843" y="1374533"/>
            <a:ext cx="8613775" cy="4564968"/>
          </a:xfrm>
        </p:spPr>
        <p:txBody>
          <a:bodyPr/>
          <a:lstStyle/>
          <a:p>
            <a:r>
              <a:rPr lang="en-US" dirty="0"/>
              <a:t>Maturing as a sonographer takes time and experiences.</a:t>
            </a:r>
          </a:p>
          <a:p>
            <a:r>
              <a:rPr lang="en-US" dirty="0"/>
              <a:t>Moving from a socialized mind to a self-authoring mind should be your goal.</a:t>
            </a:r>
          </a:p>
          <a:p>
            <a:r>
              <a:rPr lang="en-US" dirty="0"/>
              <a:t>But it all begins with acknowledging the fact that serving patients is the fundamental priority of all sonographers.</a:t>
            </a:r>
          </a:p>
        </p:txBody>
      </p:sp>
    </p:spTree>
    <p:extLst>
      <p:ext uri="{BB962C8B-B14F-4D97-AF65-F5344CB8AC3E}">
        <p14:creationId xmlns:p14="http://schemas.microsoft.com/office/powerpoint/2010/main" val="22853504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08925" y="85287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Serving in Healthcare</a:t>
            </a:r>
          </a:p>
        </p:txBody>
      </p:sp>
      <p:sp>
        <p:nvSpPr>
          <p:cNvPr id="57" name="Shape 57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sz="1800" dirty="0"/>
              <a:t>Working in healthcare demands physical and emotional fortitude.</a:t>
            </a:r>
          </a:p>
          <a:p>
            <a:pPr lvl="0"/>
            <a:r>
              <a:rPr lang="en-US" sz="1800" dirty="0"/>
              <a:t>Ethics at work demands knowing the right thing to do and then doing it.</a:t>
            </a:r>
          </a:p>
          <a:p>
            <a:pPr lvl="0"/>
            <a:r>
              <a:rPr lang="en-US" sz="1800" dirty="0"/>
              <a:t>Employers want employees who demonstrate honesty and integrity.</a:t>
            </a:r>
          </a:p>
          <a:p>
            <a:pPr lvl="0"/>
            <a:r>
              <a:rPr lang="en-US" sz="1800" dirty="0"/>
              <a:t>Patients and employers value:</a:t>
            </a:r>
          </a:p>
          <a:p>
            <a:pPr lvl="1"/>
            <a:r>
              <a:rPr lang="en-US" sz="1800" dirty="0"/>
              <a:t>Positive attitudes</a:t>
            </a:r>
          </a:p>
          <a:p>
            <a:pPr lvl="1"/>
            <a:r>
              <a:rPr lang="en-US" sz="1800" dirty="0"/>
              <a:t>Clear communication</a:t>
            </a:r>
          </a:p>
          <a:p>
            <a:pPr lvl="1"/>
            <a:r>
              <a:rPr lang="en-US" sz="1800" dirty="0"/>
              <a:t>Respect</a:t>
            </a:r>
          </a:p>
          <a:p>
            <a:pPr lvl="1"/>
            <a:r>
              <a:rPr lang="en-US" sz="1800" dirty="0"/>
              <a:t>Reliability</a:t>
            </a:r>
          </a:p>
          <a:p>
            <a:pPr lvl="1"/>
            <a:r>
              <a:rPr lang="en-US" sz="1800" dirty="0"/>
              <a:t>Compassion and empathy</a:t>
            </a:r>
          </a:p>
          <a:p>
            <a:pPr lvl="1"/>
            <a:r>
              <a:rPr lang="en-US" sz="1800" dirty="0"/>
              <a:t>Sincerity</a:t>
            </a:r>
          </a:p>
          <a:p>
            <a:pPr lvl="1"/>
            <a:r>
              <a:rPr lang="en-US" sz="1800" dirty="0"/>
              <a:t>Friendliness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08925" y="85287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Character</a:t>
            </a:r>
          </a:p>
        </p:txBody>
      </p:sp>
      <p:sp>
        <p:nvSpPr>
          <p:cNvPr id="63" name="Shape 63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Character is the way a person thinks, feels, and acts.</a:t>
            </a:r>
          </a:p>
          <a:p>
            <a:pPr lvl="0"/>
            <a:r>
              <a:rPr lang="en-US" sz="2000" dirty="0"/>
              <a:t>Personal values are tenets a person holds in high regard.</a:t>
            </a:r>
          </a:p>
          <a:p>
            <a:pPr lvl="0"/>
            <a:r>
              <a:rPr lang="en-US" sz="2000" dirty="0"/>
              <a:t>In combination, character and personal values form a person’s reputation.</a:t>
            </a:r>
          </a:p>
          <a:p>
            <a:pPr lvl="1"/>
            <a:r>
              <a:rPr lang="en-US" sz="2000" dirty="0"/>
              <a:t>You must start off on the right foot in healthcare, as your reputation will follow you.</a:t>
            </a:r>
          </a:p>
          <a:p>
            <a:pPr lvl="2"/>
            <a:r>
              <a:rPr lang="en-US" sz="2000" dirty="0"/>
              <a:t>The sonography profession is a small community.</a:t>
            </a:r>
          </a:p>
          <a:p>
            <a:pPr lvl="0"/>
            <a:r>
              <a:rPr lang="en-US" sz="2000" dirty="0"/>
              <a:t>Recognize that activity on social media may be examined by prospective employers.</a:t>
            </a:r>
          </a:p>
          <a:p>
            <a:pPr lvl="0"/>
            <a:r>
              <a:rPr lang="en-US" sz="2000" dirty="0"/>
              <a:t>The American Society of Echocardiography calls for the following traits in sonographers: flexibility, enthusiasm, and confidence.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Serving in Healthcare (cont.)</a:t>
            </a:r>
          </a:p>
        </p:txBody>
      </p:sp>
      <p:sp>
        <p:nvSpPr>
          <p:cNvPr id="57" name="Shape 57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Enthusiasm is one of many important personal attributes for healthcare workers.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791" y="2093415"/>
            <a:ext cx="5841762" cy="38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18481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Competent Care and Flexibility</a:t>
            </a:r>
          </a:p>
        </p:txBody>
      </p:sp>
      <p:sp>
        <p:nvSpPr>
          <p:cNvPr id="69" name="Shape 69"/>
          <p:cNvSpPr>
            <a:spLocks noGrp="1"/>
          </p:cNvSpPr>
          <p:nvPr>
            <p:ph idx="1"/>
          </p:nvPr>
        </p:nvSpPr>
        <p:spPr>
          <a:xfrm>
            <a:off x="317843" y="1349816"/>
            <a:ext cx="8613775" cy="4762500"/>
          </a:xfrm>
        </p:spPr>
        <p:txBody>
          <a:bodyPr/>
          <a:lstStyle/>
          <a:p>
            <a:pPr lvl="0"/>
            <a:r>
              <a:rPr lang="en-US" sz="1700" dirty="0"/>
              <a:t>Competence is the possession of necessary knowledge and skills to carry out a specific job appropriately and safely in a consistent manner.</a:t>
            </a:r>
          </a:p>
          <a:p>
            <a:pPr lvl="0"/>
            <a:r>
              <a:rPr lang="en-US" sz="1700" dirty="0"/>
              <a:t>There are standards in sonography programs to normalize competency and education.</a:t>
            </a:r>
          </a:p>
          <a:p>
            <a:pPr lvl="1"/>
            <a:r>
              <a:rPr lang="en-US" sz="1700" dirty="0"/>
              <a:t>These standards are the minimum requirement to which an accredited program is held accountable.</a:t>
            </a:r>
          </a:p>
          <a:p>
            <a:pPr lvl="0"/>
            <a:r>
              <a:rPr lang="en-US" sz="1700" dirty="0"/>
              <a:t>Clinical competencies ensure that you can perform sonographic procedures unassisted.</a:t>
            </a:r>
          </a:p>
          <a:p>
            <a:pPr lvl="0"/>
            <a:r>
              <a:rPr lang="en-US" sz="1700" dirty="0"/>
              <a:t>You must keep up to date on current procedures, techniques, technology, and equipment.</a:t>
            </a:r>
          </a:p>
          <a:p>
            <a:pPr lvl="1"/>
            <a:r>
              <a:rPr lang="en-US" sz="1700" dirty="0"/>
              <a:t>Sonography constantly changes.</a:t>
            </a:r>
          </a:p>
          <a:p>
            <a:pPr lvl="1"/>
            <a:r>
              <a:rPr lang="en-US" sz="1700" dirty="0"/>
              <a:t>Be flexible.</a:t>
            </a:r>
          </a:p>
          <a:p>
            <a:pPr lvl="0"/>
            <a:r>
              <a:rPr lang="en-US" sz="1700" dirty="0"/>
              <a:t>A competent person can accept constructive criticism and value honest opinions. Never hesitate to ask questions.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8925" y="787554"/>
            <a:ext cx="8637367" cy="388937"/>
          </a:xfrm>
        </p:spPr>
        <p:txBody>
          <a:bodyPr/>
          <a:lstStyle/>
          <a:p>
            <a:r>
              <a:rPr lang="en-US" dirty="0"/>
              <a:t>Chapter Objectives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Examine personality typewatching and emotional intelligence and how they relate to sonography.</a:t>
            </a:r>
          </a:p>
          <a:p>
            <a:pPr lvl="0"/>
            <a:r>
              <a:rPr lang="en-US" dirty="0"/>
              <a:t>Appreciate work ethic in sonography.</a:t>
            </a:r>
          </a:p>
          <a:p>
            <a:pPr lvl="0"/>
            <a:r>
              <a:rPr lang="en-US" dirty="0"/>
              <a:t>Recognize how vital character is to the sonographer.</a:t>
            </a:r>
          </a:p>
          <a:p>
            <a:pPr lvl="0"/>
            <a:r>
              <a:rPr lang="en-US" dirty="0"/>
              <a:t>Understand the responsibilities and challenges of the clinical sonographer.</a:t>
            </a:r>
          </a:p>
          <a:p>
            <a:pPr lvl="0"/>
            <a:r>
              <a:rPr lang="en-US" dirty="0"/>
              <a:t>Comprehend the need to effectively communicate with sonographers and interpreting physicians.</a:t>
            </a:r>
          </a:p>
        </p:txBody>
      </p:sp>
    </p:spTree>
    <p:extLst>
      <p:ext uri="{BB962C8B-B14F-4D97-AF65-F5344CB8AC3E}">
        <p14:creationId xmlns:p14="http://schemas.microsoft.com/office/powerpoint/2010/main" val="199410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308925" y="863756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Courtesy and Respect</a:t>
            </a:r>
          </a:p>
        </p:txBody>
      </p:sp>
      <p:sp>
        <p:nvSpPr>
          <p:cNvPr id="75" name="Shape 75"/>
          <p:cNvSpPr>
            <a:spLocks noGrp="1"/>
          </p:cNvSpPr>
          <p:nvPr>
            <p:ph idx="1"/>
          </p:nvPr>
        </p:nvSpPr>
        <p:spPr>
          <a:xfrm>
            <a:off x="317843" y="1353899"/>
            <a:ext cx="8613775" cy="4781550"/>
          </a:xfrm>
        </p:spPr>
        <p:txBody>
          <a:bodyPr/>
          <a:lstStyle/>
          <a:p>
            <a:pPr lvl="0"/>
            <a:r>
              <a:rPr lang="en-US" sz="2000" dirty="0"/>
              <a:t>Healthcare must be delivered with tact.</a:t>
            </a:r>
          </a:p>
          <a:p>
            <a:pPr lvl="1"/>
            <a:r>
              <a:rPr lang="en-US" sz="2000" dirty="0"/>
              <a:t>Be aware and considerate of the feelings of others.</a:t>
            </a:r>
          </a:p>
          <a:p>
            <a:pPr lvl="0"/>
            <a:r>
              <a:rPr lang="en-US" sz="2000" dirty="0"/>
              <a:t>You must demonstrate polite behavior.</a:t>
            </a:r>
          </a:p>
          <a:p>
            <a:pPr lvl="1"/>
            <a:r>
              <a:rPr lang="en-US" sz="2000" dirty="0"/>
              <a:t>An example of showing courtesy to a patient is asking if he or she needs anything, such as a warm blanket, before an exam begins.</a:t>
            </a:r>
          </a:p>
          <a:p>
            <a:pPr lvl="0"/>
            <a:r>
              <a:rPr lang="en-US" sz="2000" dirty="0"/>
              <a:t>There are many ways to show courtesy and respect:</a:t>
            </a:r>
          </a:p>
          <a:p>
            <a:pPr lvl="1"/>
            <a:r>
              <a:rPr lang="en-US" sz="2000" dirty="0"/>
              <a:t>Shake the patient’s hand.</a:t>
            </a:r>
          </a:p>
          <a:p>
            <a:pPr lvl="1"/>
            <a:r>
              <a:rPr lang="en-US" sz="2000" dirty="0"/>
              <a:t>Pay attention when the patient speaks.</a:t>
            </a:r>
          </a:p>
          <a:p>
            <a:pPr lvl="1"/>
            <a:r>
              <a:rPr lang="en-US" sz="2000" dirty="0"/>
              <a:t>Use the appropriate title (Mr., Ms., etc.) and use the patient’s last name.</a:t>
            </a:r>
          </a:p>
          <a:p>
            <a:pPr lvl="1"/>
            <a:r>
              <a:rPr lang="en-US" sz="2000" dirty="0"/>
              <a:t>Remember to say “please” and “thank you.”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Compassion, Empathy, and Altruism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Servantship, also referred to as servanthood, can be defined as how healthcare practitioners serve the needs of patients and the community.</a:t>
            </a:r>
          </a:p>
          <a:p>
            <a:pPr lvl="0"/>
            <a:r>
              <a:rPr lang="en-US" dirty="0"/>
              <a:t>In this regard, fundamentally a sonographer is essentially a patient servant whose primary goal is to meet the needs of patients by performing diagnostic examinations.</a:t>
            </a:r>
          </a:p>
          <a:p>
            <a:pPr lvl="0"/>
            <a:r>
              <a:rPr lang="en-US" dirty="0"/>
              <a:t>The three important aspects of servantship are compassion, empathy, and altruism, with altruism being the ultimate goal.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78755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Compassion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296747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Serving all patients is the fundamental function of the sonographer.</a:t>
            </a:r>
          </a:p>
          <a:p>
            <a:pPr lvl="0"/>
            <a:r>
              <a:rPr lang="en-US" sz="2000" dirty="0"/>
              <a:t>Compassion has been defined as a virtuous and intentional response to know a person, discern his or her needs, and alter his or her suffering through relational understanding and action.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605" y="3058872"/>
            <a:ext cx="196224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7053" y="3106497"/>
            <a:ext cx="2911021" cy="291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22608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87464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Compassion (cont.)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383835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Compassion is an important part of patient care.</a:t>
            </a:r>
          </a:p>
          <a:p>
            <a:pPr lvl="0"/>
            <a:r>
              <a:rPr lang="en-US" dirty="0"/>
              <a:t>With compassion, we have a propensity to feel for our patients and their well-being.</a:t>
            </a:r>
          </a:p>
          <a:p>
            <a:pPr lvl="0"/>
            <a:r>
              <a:rPr lang="en-US" dirty="0"/>
              <a:t>Remind yourself that patients come to you with a certain need; compassion informs your obligation to help those who are ill.</a:t>
            </a:r>
          </a:p>
        </p:txBody>
      </p:sp>
    </p:spTree>
    <p:extLst>
      <p:ext uri="{BB962C8B-B14F-4D97-AF65-F5344CB8AC3E}">
        <p14:creationId xmlns:p14="http://schemas.microsoft.com/office/powerpoint/2010/main" val="15111522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299400" y="840623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Five Elements of Compassion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Recognition—Recognizing the patient’s adverse circumstance, physical suffering, psychological pain, or emotional well-being</a:t>
            </a:r>
          </a:p>
          <a:p>
            <a:pPr lvl="0"/>
            <a:r>
              <a:rPr lang="en-US" dirty="0"/>
              <a:t>Connection—Personal connection and attentiveness through active communication</a:t>
            </a:r>
          </a:p>
          <a:p>
            <a:pPr lvl="0"/>
            <a:r>
              <a:rPr lang="en-US" dirty="0"/>
              <a:t>Altruistic desire—Selfless help to aid another</a:t>
            </a:r>
          </a:p>
          <a:p>
            <a:pPr lvl="0"/>
            <a:r>
              <a:rPr lang="en-US" dirty="0"/>
              <a:t>Humanistic response—Person-to-person understanding of what it is to be human</a:t>
            </a:r>
          </a:p>
          <a:p>
            <a:pPr lvl="0"/>
            <a:r>
              <a:rPr lang="en-US" dirty="0"/>
              <a:t>Action—Undertaking of an act or responsive behavior</a:t>
            </a:r>
          </a:p>
        </p:txBody>
      </p:sp>
    </p:spTree>
    <p:extLst>
      <p:ext uri="{BB962C8B-B14F-4D97-AF65-F5344CB8AC3E}">
        <p14:creationId xmlns:p14="http://schemas.microsoft.com/office/powerpoint/2010/main" val="34712163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Empathy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Empathy demonstrates that you understand to the point of feeling how another person feels.</a:t>
            </a:r>
          </a:p>
          <a:p>
            <a:pPr lvl="0"/>
            <a:r>
              <a:rPr lang="en-US" dirty="0"/>
              <a:t>This means seeing the world through your patient’s eyes.</a:t>
            </a:r>
          </a:p>
          <a:p>
            <a:pPr lvl="0"/>
            <a:r>
              <a:rPr lang="en-US" dirty="0"/>
              <a:t>An empathetic sonographer listens to patients without judging, demonstrates an honest attempt to understand the patient, and shows willingness to help the patient to the best of his or her abilities.</a:t>
            </a:r>
          </a:p>
          <a:p>
            <a:pPr lvl="0"/>
            <a:r>
              <a:rPr lang="en-US" dirty="0"/>
              <a:t>To develop empathy, one has to attempt to view the world through others’ eyes.</a:t>
            </a:r>
          </a:p>
          <a:p>
            <a:pPr lvl="0"/>
            <a:r>
              <a:rPr lang="en-US" dirty="0"/>
              <a:t>Placing yourself in a patient’s circumstances helps you appreciate what he or she is going through at the time.</a:t>
            </a:r>
          </a:p>
        </p:txBody>
      </p:sp>
    </p:spTree>
    <p:extLst>
      <p:ext uri="{BB962C8B-B14F-4D97-AF65-F5344CB8AC3E}">
        <p14:creationId xmlns:p14="http://schemas.microsoft.com/office/powerpoint/2010/main" val="213153447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82021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Empathy Versus Sympathy</a:t>
            </a:r>
          </a:p>
        </p:txBody>
      </p:sp>
      <p:sp>
        <p:nvSpPr>
          <p:cNvPr id="81" name="Shape 81"/>
          <p:cNvSpPr>
            <a:spLocks noGrp="1"/>
          </p:cNvSpPr>
          <p:nvPr>
            <p:ph sz="half" idx="1"/>
          </p:nvPr>
        </p:nvSpPr>
        <p:spPr>
          <a:xfrm>
            <a:off x="330200" y="1583865"/>
            <a:ext cx="4230688" cy="4740729"/>
          </a:xfrm>
        </p:spPr>
        <p:txBody>
          <a:bodyPr/>
          <a:lstStyle/>
          <a:p>
            <a:r>
              <a:rPr lang="en-US" sz="2200" dirty="0"/>
              <a:t>Empathy demonstrates that you understand to the point of feeling how another person feels. Sympathy is simply feeling sorry for someone.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3832" y="1499735"/>
            <a:ext cx="3887268" cy="483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7019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Altruism</a:t>
            </a:r>
          </a:p>
        </p:txBody>
      </p:sp>
      <p:sp>
        <p:nvSpPr>
          <p:cNvPr id="81" name="Shape 81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Empathy-altruism hypothesis states that empathy directed toward improving another’s welfare will naturally evoke altruistic behavior.</a:t>
            </a:r>
          </a:p>
          <a:p>
            <a:pPr lvl="0"/>
            <a:r>
              <a:rPr lang="en-US" sz="2000" dirty="0"/>
              <a:t>Altruism is on an even higher level than both compassion and empathy.</a:t>
            </a:r>
          </a:p>
          <a:p>
            <a:pPr lvl="0"/>
            <a:r>
              <a:rPr lang="en-US" sz="2000" dirty="0"/>
              <a:t>Altruism is described as selflessness, taking others’ perspectives, and showing concern for others for the sake of the other rather than oneself.</a:t>
            </a:r>
          </a:p>
          <a:p>
            <a:pPr lvl="0"/>
            <a:r>
              <a:rPr lang="en-US" sz="2000" dirty="0"/>
              <a:t>Specifically, altruistic behavior in patient care focuses solely on others for the sake of others and not for monetary gain, professional recognition, or even patient appreciation.</a:t>
            </a:r>
          </a:p>
          <a:p>
            <a:pPr lvl="0"/>
            <a:r>
              <a:rPr lang="en-US" sz="2000" dirty="0"/>
              <a:t>Simply stated, an altruistic sonographer merely performs the occupation in the hopes of serving others.</a:t>
            </a:r>
          </a:p>
        </p:txBody>
      </p:sp>
    </p:spTree>
    <p:extLst>
      <p:ext uri="{BB962C8B-B14F-4D97-AF65-F5344CB8AC3E}">
        <p14:creationId xmlns:p14="http://schemas.microsoft.com/office/powerpoint/2010/main" val="277730990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308925" y="854009"/>
            <a:ext cx="8637367" cy="387798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Compassion Fatigue</a:t>
            </a:r>
            <a:r>
              <a:rPr lang="en-IN" sz="2800" dirty="0"/>
              <a:t>—</a:t>
            </a:r>
            <a:r>
              <a:rPr lang="en-US" sz="2800" dirty="0"/>
              <a:t>The Cost of Caring</a:t>
            </a:r>
          </a:p>
        </p:txBody>
      </p:sp>
      <p:sp>
        <p:nvSpPr>
          <p:cNvPr id="87" name="Shape 87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sz="1800" dirty="0"/>
              <a:t>Multiple encounters that require extended amounts of compassion can lead to burnout.</a:t>
            </a:r>
          </a:p>
          <a:p>
            <a:pPr lvl="0"/>
            <a:r>
              <a:rPr lang="en-US" sz="1800" dirty="0"/>
              <a:t>Compassion fatigue results from the combination of traumatic stress and burnout.</a:t>
            </a:r>
          </a:p>
          <a:p>
            <a:pPr lvl="1"/>
            <a:r>
              <a:rPr lang="en-US" sz="1800" dirty="0"/>
              <a:t>Traumatic stress is a consequence of wanting a person who is suffering or traumatized.</a:t>
            </a:r>
          </a:p>
          <a:p>
            <a:pPr lvl="0"/>
            <a:r>
              <a:rPr lang="en-US" sz="1800" dirty="0"/>
              <a:t>Short-term effects include nervousness, cynicism, pessimism, low self-esteem, anger at coworkers, and job dissatisfaction.</a:t>
            </a:r>
          </a:p>
          <a:p>
            <a:pPr lvl="0"/>
            <a:r>
              <a:rPr lang="en-US" sz="1800" dirty="0"/>
              <a:t>Long-term effects include weight issues, overall poor work performance, noticeable personality changes, and a desire to leave the profession.</a:t>
            </a:r>
          </a:p>
          <a:p>
            <a:pPr lvl="0"/>
            <a:r>
              <a:rPr lang="en-US" sz="1800" dirty="0"/>
              <a:t>Sonographers can learn coping techniques that maintain compassion and help prevent compassion fatigue.</a:t>
            </a:r>
          </a:p>
          <a:p>
            <a:pPr lvl="0"/>
            <a:r>
              <a:rPr lang="en-US" sz="1800" dirty="0"/>
              <a:t>The higher EI you have, the less likely you are to suffer from compassion fatigue.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08925" y="809326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Accountability, Honesty, and Integrity</a:t>
            </a:r>
          </a:p>
        </p:txBody>
      </p:sp>
      <p:sp>
        <p:nvSpPr>
          <p:cNvPr id="93" name="Shape 93"/>
          <p:cNvSpPr>
            <a:spLocks noGrp="1"/>
          </p:cNvSpPr>
          <p:nvPr>
            <p:ph idx="1"/>
          </p:nvPr>
        </p:nvSpPr>
        <p:spPr>
          <a:xfrm>
            <a:off x="317843" y="1318519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Healthcare workers must hold themselves accountable.</a:t>
            </a:r>
          </a:p>
          <a:p>
            <a:pPr lvl="1"/>
            <a:r>
              <a:rPr lang="en-US" sz="2000" dirty="0"/>
              <a:t>This means you are responsible for your actions.</a:t>
            </a:r>
          </a:p>
          <a:p>
            <a:pPr lvl="1"/>
            <a:r>
              <a:rPr lang="en-US" sz="2000" dirty="0"/>
              <a:t>Sonographers are accountable to patients, employers, and the profession.</a:t>
            </a:r>
          </a:p>
          <a:p>
            <a:pPr lvl="0"/>
            <a:r>
              <a:rPr lang="en-US" sz="2000" dirty="0"/>
              <a:t>Follow the code of ethics established for sonographers.</a:t>
            </a:r>
          </a:p>
          <a:p>
            <a:pPr lvl="0"/>
            <a:r>
              <a:rPr lang="en-US" sz="2000" dirty="0"/>
              <a:t>Always, “honesty is the best policy.”</a:t>
            </a:r>
          </a:p>
          <a:p>
            <a:pPr lvl="1"/>
            <a:r>
              <a:rPr lang="en-US" sz="2000" dirty="0"/>
              <a:t>Rushing, omitting protocol images, and reporting normal findings despite not spending enough time on an exam can harm a patient.</a:t>
            </a:r>
          </a:p>
          <a:p>
            <a:pPr lvl="0"/>
            <a:r>
              <a:rPr lang="en-US" sz="2000" dirty="0"/>
              <a:t>Behave with integrity.</a:t>
            </a:r>
          </a:p>
          <a:p>
            <a:pPr lvl="1"/>
            <a:r>
              <a:rPr lang="en-US" sz="2000" dirty="0"/>
              <a:t>This includes not cheating even when you could easily get away with it.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308925" y="82021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Know Yourself Before You Know Others</a:t>
            </a:r>
          </a:p>
        </p:txBody>
      </p:sp>
      <p:sp>
        <p:nvSpPr>
          <p:cNvPr id="27" name="Shape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Ask yourself these questions:</a:t>
            </a:r>
          </a:p>
          <a:p>
            <a:pPr lvl="1"/>
            <a:r>
              <a:rPr lang="en-US" dirty="0"/>
              <a:t>Do you know yourself?</a:t>
            </a:r>
          </a:p>
          <a:p>
            <a:pPr lvl="1"/>
            <a:r>
              <a:rPr lang="en-US" dirty="0"/>
              <a:t>If you know yourself, can you change the things that you do not like?</a:t>
            </a:r>
          </a:p>
          <a:p>
            <a:pPr lvl="0"/>
            <a:r>
              <a:rPr lang="en-US" dirty="0"/>
              <a:t>Identifying your personality type helps you understand:</a:t>
            </a:r>
          </a:p>
          <a:p>
            <a:pPr lvl="1"/>
            <a:r>
              <a:rPr lang="en-US" dirty="0"/>
              <a:t>How you view others</a:t>
            </a:r>
          </a:p>
          <a:p>
            <a:pPr lvl="1"/>
            <a:r>
              <a:rPr lang="en-US" dirty="0"/>
              <a:t>How you can utilize your strengths in sonography</a:t>
            </a:r>
          </a:p>
          <a:p>
            <a:pPr lvl="1"/>
            <a:r>
              <a:rPr lang="en-US" dirty="0"/>
              <a:t>How you can improve your interactions with people, especially patients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308925" y="843123"/>
            <a:ext cx="8637367" cy="387798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Self-Motivation and Enthusiasm</a:t>
            </a:r>
          </a:p>
        </p:txBody>
      </p:sp>
      <p:sp>
        <p:nvSpPr>
          <p:cNvPr id="99" name="Shape 99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Self-motivation is the ability to do what needs to be done without being influenced or initiated by someone else.</a:t>
            </a:r>
          </a:p>
          <a:p>
            <a:pPr lvl="0"/>
            <a:r>
              <a:rPr lang="en-US" sz="2000" dirty="0"/>
              <a:t>Completing tasks without being told to do so is vital in healthcare.</a:t>
            </a:r>
          </a:p>
          <a:p>
            <a:pPr lvl="0"/>
            <a:r>
              <a:rPr lang="en-US" sz="2000" dirty="0"/>
              <a:t>As a sonographer, you will commonly complete work-related tasks that are not spelled out in your job description.</a:t>
            </a:r>
          </a:p>
          <a:p>
            <a:pPr lvl="0"/>
            <a:r>
              <a:rPr lang="en-US" sz="2000" dirty="0"/>
              <a:t>Self-motivators take it upon themselves to constantly learn about their profession and new equipment, procedures, and techniques.</a:t>
            </a:r>
          </a:p>
          <a:p>
            <a:pPr lvl="0"/>
            <a:r>
              <a:rPr lang="en-US" sz="2000" dirty="0"/>
              <a:t>Your diligence in your classwork and on assignments is an opportunity to show off your self-motivation.</a:t>
            </a:r>
          </a:p>
          <a:p>
            <a:pPr lvl="0"/>
            <a:r>
              <a:rPr lang="en-US" sz="2000" dirty="0"/>
              <a:t>Enthusiasm and a positive attitude are important to maintaining your work ethic.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Hunger for Knowledge and Self-Confidence</a:t>
            </a:r>
          </a:p>
        </p:txBody>
      </p:sp>
      <p:sp>
        <p:nvSpPr>
          <p:cNvPr id="105" name="Shape 105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Sonography demands you keep current with changes in healthcare through continuing medical education.</a:t>
            </a:r>
          </a:p>
          <a:p>
            <a:pPr lvl="0"/>
            <a:r>
              <a:rPr lang="en-US" dirty="0"/>
              <a:t>Sonographers will also be required to accomplish recertification.</a:t>
            </a:r>
          </a:p>
          <a:p>
            <a:pPr lvl="0"/>
            <a:r>
              <a:rPr lang="en-US" dirty="0"/>
              <a:t>Self-confidence results from self-motivation, thirst for knowledge, and enthusiasm.</a:t>
            </a:r>
          </a:p>
          <a:p>
            <a:pPr lvl="0"/>
            <a:r>
              <a:rPr lang="en-US" dirty="0"/>
              <a:t>This means you believe in yourself and your abilities.</a:t>
            </a:r>
          </a:p>
          <a:p>
            <a:pPr lvl="0"/>
            <a:r>
              <a:rPr lang="en-US" dirty="0"/>
              <a:t>Your confidence will build with practice. Be patient with yourself.</a:t>
            </a:r>
          </a:p>
          <a:p>
            <a:pPr lvl="0"/>
            <a:r>
              <a:rPr lang="en-US" dirty="0"/>
              <a:t>Self-confidence to the point of arrogance can backfire, so be careful not to overstep your bounds as a student.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308925" y="435688"/>
            <a:ext cx="8637367" cy="775597"/>
          </a:xfrm>
        </p:spPr>
        <p:txBody>
          <a:bodyPr/>
          <a:lstStyle>
            <a:lvl1pPr algn="l" defTabSz="342900">
              <a:defRPr sz="1650"/>
            </a:lvl1pPr>
          </a:lstStyle>
          <a:p>
            <a:pPr lvl="0"/>
            <a:r>
              <a:rPr lang="en-US" sz="2800" dirty="0"/>
              <a:t>Clinical Responsibilities and Workplace Challenges for the Sonographer</a:t>
            </a:r>
          </a:p>
        </p:txBody>
      </p:sp>
      <p:sp>
        <p:nvSpPr>
          <p:cNvPr id="111" name="Shape 111"/>
          <p:cNvSpPr>
            <a:spLocks noGrp="1"/>
          </p:cNvSpPr>
          <p:nvPr>
            <p:ph idx="1"/>
          </p:nvPr>
        </p:nvSpPr>
        <p:spPr>
          <a:xfrm>
            <a:off x="317843" y="1778447"/>
            <a:ext cx="8613775" cy="4552950"/>
          </a:xfrm>
        </p:spPr>
        <p:txBody>
          <a:bodyPr/>
          <a:lstStyle/>
          <a:p>
            <a:pPr lvl="0"/>
            <a:r>
              <a:rPr lang="en-US" dirty="0"/>
              <a:t>The following are required strengths for the sonographer.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2407" y="2273746"/>
            <a:ext cx="7031532" cy="40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308925" y="438028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Sonographic Reasoning and Clinical Correlation</a:t>
            </a:r>
          </a:p>
        </p:txBody>
      </p:sp>
      <p:sp>
        <p:nvSpPr>
          <p:cNvPr id="117" name="Shape 117"/>
          <p:cNvSpPr>
            <a:spLocks noGrp="1"/>
          </p:cNvSpPr>
          <p:nvPr>
            <p:ph idx="1"/>
          </p:nvPr>
        </p:nvSpPr>
        <p:spPr>
          <a:xfrm>
            <a:off x="317843" y="1377689"/>
            <a:ext cx="8613775" cy="4616241"/>
          </a:xfrm>
        </p:spPr>
        <p:txBody>
          <a:bodyPr/>
          <a:lstStyle/>
          <a:p>
            <a:pPr lvl="0"/>
            <a:r>
              <a:rPr lang="en-US" sz="1700" dirty="0"/>
              <a:t>Sonographers must obtain a thorough clinical history.</a:t>
            </a:r>
          </a:p>
          <a:p>
            <a:pPr lvl="0"/>
            <a:r>
              <a:rPr lang="en-US" sz="1700" dirty="0"/>
              <a:t>You must be capable of integrating clinical history and applying the gained knowledge to the study to “facilitate optimum diagnostic results.”</a:t>
            </a:r>
          </a:p>
          <a:p>
            <a:pPr lvl="1"/>
            <a:r>
              <a:rPr lang="en-US" sz="1700" dirty="0"/>
              <a:t>This is called sonographic reasoning, which follows these steps:</a:t>
            </a:r>
          </a:p>
          <a:p>
            <a:pPr lvl="2"/>
            <a:r>
              <a:rPr lang="en-US" sz="1700" dirty="0"/>
              <a:t>Clinical history</a:t>
            </a:r>
          </a:p>
          <a:p>
            <a:pPr lvl="2"/>
            <a:r>
              <a:rPr lang="en-US" sz="1700" dirty="0"/>
              <a:t>Clinical hypotheses</a:t>
            </a:r>
          </a:p>
          <a:p>
            <a:pPr lvl="2"/>
            <a:r>
              <a:rPr lang="en-US" sz="1700" dirty="0"/>
              <a:t>Investigative imaging</a:t>
            </a:r>
          </a:p>
          <a:p>
            <a:pPr lvl="2"/>
            <a:r>
              <a:rPr lang="en-US" sz="1700" dirty="0"/>
              <a:t>Sonographic findings</a:t>
            </a:r>
          </a:p>
          <a:p>
            <a:pPr lvl="2"/>
            <a:r>
              <a:rPr lang="en-US" sz="1700" dirty="0"/>
              <a:t>Clinical correlation</a:t>
            </a:r>
          </a:p>
          <a:p>
            <a:pPr lvl="0"/>
            <a:r>
              <a:rPr lang="en-US" sz="1700" dirty="0"/>
              <a:t>Clinical correlation guides you toward a targeted examination.</a:t>
            </a:r>
          </a:p>
          <a:p>
            <a:pPr lvl="1"/>
            <a:r>
              <a:rPr lang="en-US" sz="1700" dirty="0"/>
              <a:t>This is the process of contrasting clinical history with observations.</a:t>
            </a:r>
          </a:p>
          <a:p>
            <a:pPr lvl="1"/>
            <a:r>
              <a:rPr lang="en-US" sz="1700" dirty="0"/>
              <a:t>This is an example of inductive reasoning.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308925" y="781144"/>
            <a:ext cx="8637367" cy="388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2627">
              <a:defRPr sz="2178"/>
            </a:lvl1pPr>
          </a:lstStyle>
          <a:p>
            <a:pPr lvl="0">
              <a:defRPr sz="1800" b="0"/>
            </a:pPr>
            <a:r>
              <a:rPr lang="en-US" sz="2800" b="1" dirty="0"/>
              <a:t>Sonographic Reasoning and Clinical Correlation (cont.</a:t>
            </a:r>
            <a:r>
              <a:rPr lang="en-IN" sz="2800" b="1" dirty="0"/>
              <a:t>)</a:t>
            </a:r>
            <a:endParaRPr lang="en-US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35" y="1620004"/>
            <a:ext cx="4967270" cy="452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3648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308925" y="416256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Sonographic Reasoning and Clinical Correlation (cont.)</a:t>
            </a:r>
          </a:p>
        </p:txBody>
      </p:sp>
      <p:sp>
        <p:nvSpPr>
          <p:cNvPr id="117" name="Shape 117"/>
          <p:cNvSpPr>
            <a:spLocks noGrp="1"/>
          </p:cNvSpPr>
          <p:nvPr>
            <p:ph idx="1"/>
          </p:nvPr>
        </p:nvSpPr>
        <p:spPr>
          <a:xfrm>
            <a:off x="317843" y="1573637"/>
            <a:ext cx="8613775" cy="4616242"/>
          </a:xfrm>
        </p:spPr>
        <p:txBody>
          <a:bodyPr/>
          <a:lstStyle/>
          <a:p>
            <a:pPr lvl="0"/>
            <a:r>
              <a:rPr lang="en-US" dirty="0"/>
              <a:t>Sonographic reasoning in action during a first-trimester sonogram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0153" y="2203081"/>
            <a:ext cx="4478767" cy="415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88104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8925" y="82021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The IMAGE Process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7843" y="1601555"/>
            <a:ext cx="8613775" cy="4762500"/>
          </a:xfrm>
        </p:spPr>
        <p:txBody>
          <a:bodyPr/>
          <a:lstStyle/>
          <a:p>
            <a:r>
              <a:rPr lang="en-US" dirty="0">
                <a:sym typeface="Calibri"/>
              </a:rPr>
              <a:t>A mnemonic to help you remember the steps in the sonographic reasoning method.</a:t>
            </a:r>
          </a:p>
        </p:txBody>
      </p:sp>
      <p:pic>
        <p:nvPicPr>
          <p:cNvPr id="1026" name="Picture 2" descr="\\172.24.161.56\lww\01_Logistics\Penny_9781451192599\13_Ancillaries\1_Input\PowerPoints\Figures and tables\CH02\Penny-ch002-image0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3578" y="2573599"/>
            <a:ext cx="5029200" cy="345378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308925" y="403030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Sonographic Reasoning and Clinical Correlation (cont.)</a:t>
            </a:r>
          </a:p>
        </p:txBody>
      </p:sp>
      <p:sp>
        <p:nvSpPr>
          <p:cNvPr id="123" name="Shape 123"/>
          <p:cNvSpPr>
            <a:spLocks noGrp="1"/>
          </p:cNvSpPr>
          <p:nvPr>
            <p:ph idx="1"/>
          </p:nvPr>
        </p:nvSpPr>
        <p:spPr>
          <a:xfrm>
            <a:off x="262087" y="1673724"/>
            <a:ext cx="8613775" cy="4573513"/>
          </a:xfrm>
        </p:spPr>
        <p:txBody>
          <a:bodyPr/>
          <a:lstStyle/>
          <a:p>
            <a:pPr lvl="0"/>
            <a:r>
              <a:rPr lang="en-US" sz="2000" dirty="0"/>
              <a:t>Clinical correction ambiguity can manifest quickly if you are unaware of how to properly perform sonographic reasoning.</a:t>
            </a:r>
          </a:p>
          <a:p>
            <a:pPr lvl="1"/>
            <a:r>
              <a:rPr lang="en-US" sz="2000" dirty="0"/>
              <a:t>This means a lack in the ability to obtain a thorough clinical history and relate the information with the sonographic findings.</a:t>
            </a:r>
          </a:p>
          <a:p>
            <a:pPr lvl="0"/>
            <a:r>
              <a:rPr lang="en-US" sz="2000" dirty="0"/>
              <a:t>Collecting clinical history assists you in developing a clinical hypothesis.</a:t>
            </a:r>
          </a:p>
          <a:p>
            <a:pPr lvl="1"/>
            <a:r>
              <a:rPr lang="en-US" sz="2000" dirty="0"/>
              <a:t>This allows for more targeted investigative imaging.</a:t>
            </a:r>
          </a:p>
          <a:p>
            <a:pPr lvl="1"/>
            <a:r>
              <a:rPr lang="en-US" sz="2000" dirty="0"/>
              <a:t>The hypothesis must be carefully checked.</a:t>
            </a:r>
          </a:p>
          <a:p>
            <a:pPr lvl="2"/>
            <a:r>
              <a:rPr lang="en-US" sz="2000" dirty="0"/>
              <a:t>Differential diagnoses are diagnoses that may present initially with similar clinical signs and symptoms.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308925" y="413916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Appreciating Anatomy, Physiology, and Pathology</a:t>
            </a:r>
          </a:p>
        </p:txBody>
      </p:sp>
      <p:sp>
        <p:nvSpPr>
          <p:cNvPr id="135" name="Shape 135"/>
          <p:cNvSpPr>
            <a:spLocks noGrp="1"/>
          </p:cNvSpPr>
          <p:nvPr>
            <p:ph idx="1"/>
          </p:nvPr>
        </p:nvSpPr>
        <p:spPr>
          <a:xfrm>
            <a:off x="317843" y="1999717"/>
            <a:ext cx="8613775" cy="4582058"/>
          </a:xfrm>
        </p:spPr>
        <p:txBody>
          <a:bodyPr/>
          <a:lstStyle/>
          <a:p>
            <a:pPr lvl="0"/>
            <a:r>
              <a:rPr lang="en-US" dirty="0"/>
              <a:t>You must have an appreciation of how the body works and be able to apply that knowledge when performing exams.</a:t>
            </a:r>
          </a:p>
          <a:p>
            <a:pPr lvl="0"/>
            <a:r>
              <a:rPr lang="en-US" dirty="0"/>
              <a:t>Knowing normal sonographic anatomy can help you identify abnormalities.</a:t>
            </a:r>
          </a:p>
          <a:p>
            <a:pPr lvl="0"/>
            <a:r>
              <a:rPr lang="en-US" dirty="0"/>
              <a:t>Sonographic images are obtained in at least two scan planes.</a:t>
            </a:r>
          </a:p>
          <a:p>
            <a:pPr lvl="1"/>
            <a:r>
              <a:rPr lang="en-US" dirty="0"/>
              <a:t>You must be able to recreate a 2D image in your mind in three dimensions.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308925" y="498664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Tips to Improve Your Hand-Eye Coordination</a:t>
            </a:r>
          </a:p>
        </p:txBody>
      </p:sp>
      <p:sp>
        <p:nvSpPr>
          <p:cNvPr id="135" name="Shape 135"/>
          <p:cNvSpPr>
            <a:spLocks noGrp="1"/>
          </p:cNvSpPr>
          <p:nvPr>
            <p:ph idx="1"/>
          </p:nvPr>
        </p:nvSpPr>
        <p:spPr>
          <a:xfrm>
            <a:off x="265112" y="1915599"/>
            <a:ext cx="8613775" cy="4590605"/>
          </a:xfrm>
        </p:spPr>
        <p:txBody>
          <a:bodyPr/>
          <a:lstStyle/>
          <a:p>
            <a:pPr lvl="0"/>
            <a:r>
              <a:rPr lang="en-US" dirty="0"/>
              <a:t>Play video games (but study first).</a:t>
            </a:r>
          </a:p>
          <a:p>
            <a:pPr lvl="0"/>
            <a:r>
              <a:rPr lang="en-US" dirty="0"/>
              <a:t>Start playing an instrument.</a:t>
            </a:r>
          </a:p>
          <a:p>
            <a:pPr lvl="0"/>
            <a:r>
              <a:rPr lang="en-US" dirty="0"/>
              <a:t>Pick up a new sport or play catch.</a:t>
            </a:r>
          </a:p>
          <a:p>
            <a:pPr lvl="0"/>
            <a:r>
              <a:rPr lang="en-US" dirty="0"/>
              <a:t>Pick up a new hand-eye hobby. Find a new hobby that is both enjoyable and relaxing and that makes you use your hands like sewing, quilting, or painting.</a:t>
            </a:r>
          </a:p>
        </p:txBody>
      </p:sp>
    </p:spTree>
    <p:extLst>
      <p:ext uri="{BB962C8B-B14F-4D97-AF65-F5344CB8AC3E}">
        <p14:creationId xmlns:p14="http://schemas.microsoft.com/office/powerpoint/2010/main" val="26266005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08925" y="809326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Identifying Your Personality Type</a:t>
            </a:r>
          </a:p>
        </p:txBody>
      </p:sp>
      <p:sp>
        <p:nvSpPr>
          <p:cNvPr id="33" name="Shape 33"/>
          <p:cNvSpPr>
            <a:spLocks noGrp="1"/>
          </p:cNvSpPr>
          <p:nvPr>
            <p:ph idx="1"/>
          </p:nvPr>
        </p:nvSpPr>
        <p:spPr>
          <a:xfrm>
            <a:off x="317843" y="1318519"/>
            <a:ext cx="8613775" cy="4762500"/>
          </a:xfrm>
        </p:spPr>
        <p:txBody>
          <a:bodyPr/>
          <a:lstStyle/>
          <a:p>
            <a:pPr lvl="0"/>
            <a:r>
              <a:rPr lang="en-US" sz="1700" dirty="0"/>
              <a:t>The Myers-Briggs type Indicator is an approach to analyzing personality type.</a:t>
            </a:r>
          </a:p>
          <a:p>
            <a:pPr lvl="1"/>
            <a:r>
              <a:rPr lang="en-US" sz="1700" dirty="0"/>
              <a:t>It helps identify your tendency toward a certain personality type (typewatching).</a:t>
            </a:r>
          </a:p>
          <a:p>
            <a:pPr lvl="1"/>
            <a:r>
              <a:rPr lang="en-US" sz="1700" dirty="0"/>
              <a:t>It posits that people have inclinations toward definite personality types combining the following preferences:</a:t>
            </a:r>
          </a:p>
          <a:p>
            <a:pPr lvl="2"/>
            <a:r>
              <a:rPr lang="en-US" sz="1700" dirty="0"/>
              <a:t>Extroversion (E) or introversion (I)</a:t>
            </a:r>
          </a:p>
          <a:p>
            <a:pPr lvl="2"/>
            <a:r>
              <a:rPr lang="en-US" sz="1700" dirty="0"/>
              <a:t>Sensing (S) or intuition (N)</a:t>
            </a:r>
          </a:p>
          <a:p>
            <a:pPr lvl="2"/>
            <a:r>
              <a:rPr lang="en-US" sz="1700" dirty="0"/>
              <a:t>Thinking (T) or feeling (F)</a:t>
            </a:r>
          </a:p>
          <a:p>
            <a:pPr lvl="2"/>
            <a:r>
              <a:rPr lang="en-US" sz="1700" dirty="0"/>
              <a:t>Judging (J) or perceiving (P)</a:t>
            </a:r>
          </a:p>
          <a:p>
            <a:pPr lvl="1"/>
            <a:r>
              <a:rPr lang="en-US" sz="1700" dirty="0"/>
              <a:t>There are 16 possible personality types.</a:t>
            </a:r>
          </a:p>
          <a:p>
            <a:pPr lvl="0"/>
            <a:r>
              <a:rPr lang="en-US" sz="1700" dirty="0"/>
              <a:t>A temperament and character inventory (TCI) examines seven basic personality dimensions of temperament and character.</a:t>
            </a:r>
          </a:p>
          <a:p>
            <a:pPr lvl="0"/>
            <a:r>
              <a:rPr lang="en-US" sz="1700" dirty="0"/>
              <a:t>Personality tests are readily available online.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Sonographer Reports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These are written or typed documents proving basic descriptive information about a sonographic examination.</a:t>
            </a:r>
          </a:p>
          <a:p>
            <a:pPr lvl="0"/>
            <a:r>
              <a:rPr lang="en-US" dirty="0"/>
              <a:t>They are used to assist the interpreting physician in making an overall diagnosis.</a:t>
            </a:r>
          </a:p>
          <a:p>
            <a:pPr lvl="0"/>
            <a:r>
              <a:rPr lang="en-US" dirty="0"/>
              <a:t>Reports give comparisons between normally and abnormally appearing structures.</a:t>
            </a:r>
          </a:p>
          <a:p>
            <a:pPr lvl="0"/>
            <a:r>
              <a:rPr lang="en-US" dirty="0"/>
              <a:t>Familiarize yourself with sonographic jargon by studying what the sonographer writes on reports.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79844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525353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Anechoic—Without echoes, dark on the image, fluid-filled structures, produces acoustic enhancement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612" y="2358503"/>
            <a:ext cx="5773218" cy="382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543561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2021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536239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Hypoechoic—Having few echoes, dark but not black on the image, comparative term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7131" y="2313208"/>
            <a:ext cx="4044190" cy="396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18392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43920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525353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Hyperechoic—Having many echoes, bright or gray on the image, may produce posterior shadowing, comparative term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2174" y="2269814"/>
            <a:ext cx="3997257" cy="39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03824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55801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Echogenic—Structure that produces echoes, bright or gray on the image, comparative term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314" y="2396213"/>
            <a:ext cx="6427209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3907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78755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50358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Isoechoic—Having the same echogenicity, comparative term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1875" y="2075084"/>
            <a:ext cx="5248226" cy="421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259090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79844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383835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Complex (mass)—Having mixed echogenicities, a structure that has both fluid and solid components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19" y="2282123"/>
            <a:ext cx="8238264" cy="329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791214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Homogeneous—Of uniform composition, smooth structure with consistent echogenicity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5306" y="2094128"/>
            <a:ext cx="4831257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120415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Heterogeneous—Of differing composition, patchy structure with inconsistent echogenicity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540" y="2075077"/>
            <a:ext cx="6171698" cy="399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645042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Shadowing—Failure of the sound beam to pass through an object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5460" y="1884577"/>
            <a:ext cx="4329874" cy="418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23230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08925" y="79844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Identifying Your Personality Type (cont.)</a:t>
            </a:r>
          </a:p>
        </p:txBody>
      </p:sp>
      <p:sp>
        <p:nvSpPr>
          <p:cNvPr id="33" name="Shape 33"/>
          <p:cNvSpPr>
            <a:spLocks noGrp="1"/>
          </p:cNvSpPr>
          <p:nvPr>
            <p:ph idx="1"/>
          </p:nvPr>
        </p:nvSpPr>
        <p:spPr>
          <a:xfrm>
            <a:off x="317843" y="1307633"/>
            <a:ext cx="8613775" cy="4762500"/>
          </a:xfrm>
        </p:spPr>
        <p:txBody>
          <a:bodyPr/>
          <a:lstStyle/>
          <a:p>
            <a:pPr lvl="0"/>
            <a:r>
              <a:rPr lang="en-US" sz="1600" dirty="0"/>
              <a:t>Extroversion: You typically tend to speak first and think later, enjoy parties and being in a crowd, and don’t mind sharing your many opinions.</a:t>
            </a:r>
          </a:p>
          <a:p>
            <a:pPr lvl="0"/>
            <a:r>
              <a:rPr lang="en-US" sz="1600" dirty="0"/>
              <a:t>Introversion: You prefer to be in a small group of people you know—and in fact enjoy being alone—and you are considered a good listener.</a:t>
            </a:r>
          </a:p>
          <a:p>
            <a:pPr lvl="0"/>
            <a:r>
              <a:rPr lang="en-US" sz="1600" dirty="0"/>
              <a:t>Sensing: You prefer to focus on concrete ideas and prefer specific answers and less theory.</a:t>
            </a:r>
          </a:p>
          <a:p>
            <a:pPr lvl="0"/>
            <a:r>
              <a:rPr lang="en-US" sz="1600" dirty="0"/>
              <a:t>Intuition: You enjoy figuring out how things work, look forward to your future prospects, and can multitask.</a:t>
            </a:r>
          </a:p>
          <a:p>
            <a:pPr lvl="0"/>
            <a:r>
              <a:rPr lang="en-US" sz="1600" dirty="0"/>
              <a:t>Thinking: You believe in truth and justice, are impartial, and are not concerned with popularity.</a:t>
            </a:r>
          </a:p>
          <a:p>
            <a:pPr lvl="0"/>
            <a:r>
              <a:rPr lang="en-US" sz="1600" dirty="0"/>
              <a:t>Feeling: You try to avoid conflict, love helping others, and often sacrifice for the good of others.</a:t>
            </a:r>
          </a:p>
          <a:p>
            <a:pPr lvl="0"/>
            <a:r>
              <a:rPr lang="en-US" sz="1600" dirty="0"/>
              <a:t>Judging: You don’t like surprise parties, look serious most of the time, and enjoy keeping lists.</a:t>
            </a:r>
          </a:p>
          <a:p>
            <a:pPr lvl="0"/>
            <a:r>
              <a:rPr lang="en-US" sz="1600" dirty="0"/>
              <a:t>Perceiving: You find it difficult to focus on one task at a time, enjoy playing games, and cherish new experiences.</a:t>
            </a:r>
          </a:p>
        </p:txBody>
      </p:sp>
    </p:spTree>
    <p:extLst>
      <p:ext uri="{BB962C8B-B14F-4D97-AF65-F5344CB8AC3E}">
        <p14:creationId xmlns:p14="http://schemas.microsoft.com/office/powerpoint/2010/main" val="120011809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Common Descriptive Terminology (cont.)</a:t>
            </a:r>
          </a:p>
        </p:txBody>
      </p:sp>
      <p:sp>
        <p:nvSpPr>
          <p:cNvPr id="141" name="Shape 141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Acoustic enhancement—Area of brightness seen distal to a weakly attenuating reflector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1453" y="2060545"/>
            <a:ext cx="4053114" cy="40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130883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08925" y="84198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Occupational Stress for the Sonographer</a:t>
            </a:r>
          </a:p>
        </p:txBody>
      </p:sp>
      <p:sp>
        <p:nvSpPr>
          <p:cNvPr id="147" name="Shape 147"/>
          <p:cNvSpPr>
            <a:spLocks noGrp="1"/>
          </p:cNvSpPr>
          <p:nvPr>
            <p:ph idx="1"/>
          </p:nvPr>
        </p:nvSpPr>
        <p:spPr>
          <a:xfrm>
            <a:off x="317843" y="1351177"/>
            <a:ext cx="8613775" cy="4762500"/>
          </a:xfrm>
        </p:spPr>
        <p:txBody>
          <a:bodyPr/>
          <a:lstStyle/>
          <a:p>
            <a:pPr lvl="0"/>
            <a:r>
              <a:rPr lang="en-US" sz="1900" dirty="0"/>
              <a:t>Stress related to job duties in the workplace can result in negative psychological and physiologic effects.</a:t>
            </a:r>
          </a:p>
          <a:p>
            <a:pPr lvl="0"/>
            <a:r>
              <a:rPr lang="en-US" sz="1900" dirty="0"/>
              <a:t>Role ambiguity is frustration that rises when job expectations differ between employer and employee.</a:t>
            </a:r>
          </a:p>
          <a:p>
            <a:pPr lvl="1"/>
            <a:r>
              <a:rPr lang="en-US" sz="1900" dirty="0"/>
              <a:t>Additional job duties beyond performing sonograms can lead to stress.</a:t>
            </a:r>
          </a:p>
          <a:p>
            <a:pPr lvl="1"/>
            <a:r>
              <a:rPr lang="en-US" sz="1900" dirty="0"/>
              <a:t>Stressors include demanding work schedules and taking call.</a:t>
            </a:r>
          </a:p>
          <a:p>
            <a:pPr lvl="0"/>
            <a:r>
              <a:rPr lang="en-US" sz="1900" dirty="0"/>
              <a:t>Sonographers must work at a consistently high intellectual and physical level for 8 or 12 hours at a time.</a:t>
            </a:r>
          </a:p>
          <a:p>
            <a:pPr lvl="0"/>
            <a:r>
              <a:rPr lang="en-US" sz="1900" dirty="0"/>
              <a:t>Burnout can negatively affect your work and patient care.</a:t>
            </a:r>
          </a:p>
          <a:p>
            <a:pPr lvl="1"/>
            <a:r>
              <a:rPr lang="en-US" sz="1900" dirty="0"/>
              <a:t>It is important to recognize the symptoms of burnout and work with your employer to make effective changes to the work environment.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308925" y="864895"/>
            <a:ext cx="8637367" cy="387798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Student Interaction with Sonographers</a:t>
            </a:r>
          </a:p>
        </p:txBody>
      </p:sp>
      <p:sp>
        <p:nvSpPr>
          <p:cNvPr id="153" name="Shape 153"/>
          <p:cNvSpPr>
            <a:spLocks noGrp="1"/>
          </p:cNvSpPr>
          <p:nvPr>
            <p:ph idx="1"/>
          </p:nvPr>
        </p:nvSpPr>
        <p:spPr>
          <a:xfrm>
            <a:off x="317843" y="1372949"/>
            <a:ext cx="8613775" cy="4762500"/>
          </a:xfrm>
        </p:spPr>
        <p:txBody>
          <a:bodyPr/>
          <a:lstStyle/>
          <a:p>
            <a:pPr lvl="0"/>
            <a:r>
              <a:rPr lang="en-US" sz="1700" dirty="0"/>
              <a:t>Establishing a good working relationship with a sonographer will afford you a great opportunity to learn.</a:t>
            </a:r>
          </a:p>
          <a:p>
            <a:pPr lvl="0"/>
            <a:r>
              <a:rPr lang="en-US" sz="1700" b="1" dirty="0"/>
              <a:t>When and How to Communicate</a:t>
            </a:r>
          </a:p>
          <a:p>
            <a:pPr lvl="1"/>
            <a:r>
              <a:rPr lang="en-US" sz="1700" dirty="0"/>
              <a:t>The best place to talk is outside of the ultrasound room out of patient earshot.</a:t>
            </a:r>
          </a:p>
          <a:p>
            <a:pPr lvl="2"/>
            <a:r>
              <a:rPr lang="en-US" sz="1700" dirty="0"/>
              <a:t>The workstation where images are viewed, and reports are created may be a good place.</a:t>
            </a:r>
          </a:p>
          <a:p>
            <a:pPr lvl="2"/>
            <a:r>
              <a:rPr lang="en-US" sz="1700" dirty="0"/>
              <a:t>Never discuss pathology or point at the monitor while in the room in front of a patient.</a:t>
            </a:r>
          </a:p>
          <a:p>
            <a:pPr lvl="0"/>
            <a:r>
              <a:rPr lang="en-US" sz="1700" b="1" dirty="0"/>
              <a:t>Acquiring Scan Time</a:t>
            </a:r>
          </a:p>
          <a:p>
            <a:pPr lvl="1"/>
            <a:r>
              <a:rPr lang="en-US" sz="1700" dirty="0"/>
              <a:t>Examine the schedule and plan ahead.</a:t>
            </a:r>
          </a:p>
          <a:p>
            <a:pPr lvl="1"/>
            <a:r>
              <a:rPr lang="en-US" sz="1700" dirty="0"/>
              <a:t>Make a list of daily tasks to accomplish.</a:t>
            </a:r>
          </a:p>
          <a:p>
            <a:pPr lvl="1"/>
            <a:r>
              <a:rPr lang="en-US" sz="1700" dirty="0"/>
              <a:t>Scan before or after the exam for a few minutes.</a:t>
            </a:r>
          </a:p>
          <a:p>
            <a:pPr lvl="1"/>
            <a:r>
              <a:rPr lang="en-US" sz="1700" dirty="0"/>
              <a:t>Know your protocols well.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308925" y="842915"/>
            <a:ext cx="8637367" cy="398892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80" dirty="0"/>
              <a:t>Ways to Annoy Sonographers</a:t>
            </a:r>
          </a:p>
        </p:txBody>
      </p:sp>
      <p:sp>
        <p:nvSpPr>
          <p:cNvPr id="153" name="Shape 153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Complaining about everything</a:t>
            </a:r>
          </a:p>
          <a:p>
            <a:pPr lvl="0"/>
            <a:r>
              <a:rPr lang="en-US" dirty="0"/>
              <a:t>Always asking questions</a:t>
            </a:r>
          </a:p>
          <a:p>
            <a:pPr lvl="0"/>
            <a:r>
              <a:rPr lang="en-US" dirty="0"/>
              <a:t>Being overconfident</a:t>
            </a:r>
          </a:p>
          <a:p>
            <a:pPr lvl="0"/>
            <a:r>
              <a:rPr lang="en-US" dirty="0"/>
              <a:t>Being lazy</a:t>
            </a:r>
          </a:p>
          <a:p>
            <a:pPr lvl="0"/>
            <a:r>
              <a:rPr lang="en-US" dirty="0"/>
              <a:t>Being the consummate rule-breaker</a:t>
            </a:r>
          </a:p>
          <a:p>
            <a:pPr lvl="0"/>
            <a:r>
              <a:rPr lang="en-US" dirty="0"/>
              <a:t>Getting personal</a:t>
            </a:r>
          </a:p>
        </p:txBody>
      </p:sp>
    </p:spTree>
    <p:extLst>
      <p:ext uri="{BB962C8B-B14F-4D97-AF65-F5344CB8AC3E}">
        <p14:creationId xmlns:p14="http://schemas.microsoft.com/office/powerpoint/2010/main" val="415008234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308925" y="831098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Tips for Getting More Scan Time</a:t>
            </a:r>
          </a:p>
        </p:txBody>
      </p:sp>
      <p:sp>
        <p:nvSpPr>
          <p:cNvPr id="153" name="Shape 153"/>
          <p:cNvSpPr>
            <a:spLocks noGrp="1"/>
          </p:cNvSpPr>
          <p:nvPr>
            <p:ph idx="1"/>
          </p:nvPr>
        </p:nvSpPr>
        <p:spPr>
          <a:xfrm>
            <a:off x="317843" y="1340291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Examine the schedule, and plan ahead. Inform the sonographers of tasks or full exams that you would like to perform.</a:t>
            </a:r>
          </a:p>
          <a:p>
            <a:pPr lvl="0"/>
            <a:r>
              <a:rPr lang="en-US" dirty="0"/>
              <a:t>Make a list of daily tasks to accomplish. Try to focus on specific anatomy to identify as you scan throughout the day to save time.</a:t>
            </a:r>
          </a:p>
          <a:p>
            <a:pPr lvl="0"/>
            <a:r>
              <a:rPr lang="en-US" dirty="0"/>
              <a:t>Scan before or after the exam for a few minutes.</a:t>
            </a:r>
          </a:p>
          <a:p>
            <a:pPr lvl="0"/>
            <a:r>
              <a:rPr lang="en-US" dirty="0"/>
              <a:t>Ask if you could begin the examination or scan after the sonographer finishes.</a:t>
            </a:r>
          </a:p>
          <a:p>
            <a:pPr lvl="0"/>
            <a:r>
              <a:rPr lang="en-US" dirty="0"/>
              <a:t>Know your protocols well. Really understanding the protocol will increase your speed and help you acquire more scanning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84007233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08925" y="424802"/>
            <a:ext cx="8637367" cy="77559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Student Interaction with Interpreting Physicians</a:t>
            </a:r>
          </a:p>
        </p:txBody>
      </p:sp>
      <p:sp>
        <p:nvSpPr>
          <p:cNvPr id="159" name="Shape 159"/>
          <p:cNvSpPr>
            <a:spLocks noGrp="1"/>
          </p:cNvSpPr>
          <p:nvPr>
            <p:ph idx="1"/>
          </p:nvPr>
        </p:nvSpPr>
        <p:spPr>
          <a:xfrm>
            <a:off x="317843" y="1329463"/>
            <a:ext cx="8613775" cy="4599151"/>
          </a:xfrm>
        </p:spPr>
        <p:txBody>
          <a:bodyPr/>
          <a:lstStyle/>
          <a:p>
            <a:pPr lvl="0"/>
            <a:r>
              <a:rPr lang="en-US" sz="1900" dirty="0"/>
              <a:t>Watching a physician dictate reports or discuss cases is an outstanding way to learn.</a:t>
            </a:r>
          </a:p>
          <a:p>
            <a:pPr lvl="0"/>
            <a:r>
              <a:rPr lang="en-US" sz="1900" dirty="0"/>
              <a:t>Sonographers must gain the physician’s trust.</a:t>
            </a:r>
          </a:p>
          <a:p>
            <a:pPr lvl="1"/>
            <a:r>
              <a:rPr lang="en-US" sz="1900" dirty="0"/>
              <a:t>Observe and appreciate interactions between the physician and the sonographer.</a:t>
            </a:r>
          </a:p>
          <a:p>
            <a:pPr lvl="2"/>
            <a:r>
              <a:rPr lang="en-US" sz="1900" dirty="0"/>
              <a:t>Listen carefully to how the sonographer presents cases.</a:t>
            </a:r>
          </a:p>
          <a:p>
            <a:pPr lvl="0"/>
            <a:r>
              <a:rPr lang="en-US" sz="1900" dirty="0"/>
              <a:t>When speaking to a physician:</a:t>
            </a:r>
          </a:p>
          <a:p>
            <a:pPr lvl="1"/>
            <a:r>
              <a:rPr lang="en-US" sz="1900" dirty="0"/>
              <a:t>Remain respectful.</a:t>
            </a:r>
          </a:p>
          <a:p>
            <a:pPr lvl="1"/>
            <a:r>
              <a:rPr lang="en-US" sz="1900" dirty="0"/>
              <a:t>Pay attention vigilantly.</a:t>
            </a:r>
          </a:p>
          <a:p>
            <a:pPr lvl="1"/>
            <a:r>
              <a:rPr lang="en-US" sz="1900" dirty="0"/>
              <a:t>Be inquisitive and make mental notes.</a:t>
            </a:r>
          </a:p>
          <a:p>
            <a:pPr lvl="1"/>
            <a:r>
              <a:rPr lang="en-US" sz="1900" dirty="0"/>
              <a:t>If asked a question, answer appropriately and do not hesitate to tell the physician when you do not know the answer.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283029" y="831098"/>
            <a:ext cx="8663263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Summary</a:t>
            </a:r>
          </a:p>
        </p:txBody>
      </p:sp>
      <p:sp>
        <p:nvSpPr>
          <p:cNvPr id="159" name="Shape 1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sonographer’s obligation in the clinical setting is to provide compassionate patient care while simultaneously performing complicated sonographic examinations.</a:t>
            </a:r>
          </a:p>
          <a:p>
            <a:pPr lvl="0"/>
            <a:r>
              <a:rPr lang="en-US" dirty="0"/>
              <a:t>From the research, it is evident that although the occupation of sonographer is challenging, it is also highly respected, and it can be a rewarding job both professionally and personally.</a:t>
            </a:r>
          </a:p>
        </p:txBody>
      </p:sp>
    </p:spTree>
    <p:extLst>
      <p:ext uri="{BB962C8B-B14F-4D97-AF65-F5344CB8AC3E}">
        <p14:creationId xmlns:p14="http://schemas.microsoft.com/office/powerpoint/2010/main" val="24216285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08925" y="85287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Identifying Your Personality Type: Why?</a:t>
            </a:r>
          </a:p>
        </p:txBody>
      </p:sp>
      <p:sp>
        <p:nvSpPr>
          <p:cNvPr id="39" name="Shape 39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sz="2000" dirty="0"/>
              <a:t>As many as 30% of all companies now use some form of personality testing as part of the interviewing process.</a:t>
            </a:r>
          </a:p>
          <a:p>
            <a:pPr lvl="1"/>
            <a:r>
              <a:rPr lang="en-US" sz="2000" dirty="0"/>
              <a:t>Understanding your personality type can help you prepare for the interview.</a:t>
            </a:r>
          </a:p>
          <a:p>
            <a:pPr lvl="0"/>
            <a:r>
              <a:rPr lang="en-US" sz="2000" dirty="0"/>
              <a:t>You can look for situations in which you can best utilize your abilities.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7995" y="3424908"/>
            <a:ext cx="5276300" cy="289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08925" y="852870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Five-Factor Model</a:t>
            </a:r>
          </a:p>
        </p:txBody>
      </p:sp>
      <p:sp>
        <p:nvSpPr>
          <p:cNvPr id="33" name="Shape 33"/>
          <p:cNvSpPr>
            <a:spLocks noGrp="1"/>
          </p:cNvSpPr>
          <p:nvPr>
            <p:ph idx="1"/>
          </p:nvPr>
        </p:nvSpPr>
        <p:spPr>
          <a:xfrm>
            <a:off x="317843" y="1362063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Five-Factor Model (FFM), also known as the Big Five personality traits, is another structure used for the classification of personality traits.</a:t>
            </a:r>
          </a:p>
          <a:p>
            <a:pPr lvl="0"/>
            <a:r>
              <a:rPr lang="en-US" dirty="0"/>
              <a:t>The Big Five traits of personality are domains that define personality and account for individual differences. These traits include openness, conscientiousness, extraversion, agreeableness, and neuroticism.</a:t>
            </a:r>
          </a:p>
          <a:p>
            <a:pPr lvl="0"/>
            <a:r>
              <a:rPr lang="en-US" dirty="0"/>
              <a:t>The FFM can predict other life outcomes, such as achievement in school and work, physical and mental health, and social behavior.</a:t>
            </a:r>
          </a:p>
        </p:txBody>
      </p:sp>
    </p:spTree>
    <p:extLst>
      <p:ext uri="{BB962C8B-B14F-4D97-AF65-F5344CB8AC3E}">
        <p14:creationId xmlns:p14="http://schemas.microsoft.com/office/powerpoint/2010/main" val="23864835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08925" y="820212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Five-Factor Model (cont.)</a:t>
            </a:r>
          </a:p>
        </p:txBody>
      </p:sp>
      <p:sp>
        <p:nvSpPr>
          <p:cNvPr id="33" name="Shape 33"/>
          <p:cNvSpPr>
            <a:spLocks noGrp="1"/>
          </p:cNvSpPr>
          <p:nvPr>
            <p:ph idx="1"/>
          </p:nvPr>
        </p:nvSpPr>
        <p:spPr>
          <a:xfrm>
            <a:off x="317843" y="1329405"/>
            <a:ext cx="8613775" cy="4762500"/>
          </a:xfrm>
        </p:spPr>
        <p:txBody>
          <a:bodyPr/>
          <a:lstStyle/>
          <a:p>
            <a:pPr lvl="0"/>
            <a:r>
              <a:rPr lang="en-US" dirty="0"/>
              <a:t>Openness to experience refers to one’s inclination toward being autonomous, imaginative, and independent minded.</a:t>
            </a:r>
          </a:p>
          <a:p>
            <a:pPr lvl="0"/>
            <a:r>
              <a:rPr lang="en-US" dirty="0"/>
              <a:t>Conscientiousness relates to dependability, being responsible, and orderliness.</a:t>
            </a:r>
          </a:p>
          <a:p>
            <a:pPr lvl="0"/>
            <a:r>
              <a:rPr lang="en-US" dirty="0"/>
              <a:t>Extraversion is described as being outgoing, sociable, and energetic.</a:t>
            </a:r>
          </a:p>
          <a:p>
            <a:pPr lvl="0"/>
            <a:r>
              <a:rPr lang="en-US" dirty="0"/>
              <a:t>Agreeableness is one’s tendency toward being accommodating, caring, and trusting.</a:t>
            </a:r>
          </a:p>
          <a:p>
            <a:pPr lvl="0"/>
            <a:r>
              <a:rPr lang="en-US" dirty="0"/>
              <a:t>Neuroticism relates to emotional stability and the ability to remain calm and composed under duress.</a:t>
            </a:r>
          </a:p>
        </p:txBody>
      </p:sp>
    </p:spTree>
    <p:extLst>
      <p:ext uri="{BB962C8B-B14F-4D97-AF65-F5344CB8AC3E}">
        <p14:creationId xmlns:p14="http://schemas.microsoft.com/office/powerpoint/2010/main" val="28393898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308925" y="896414"/>
            <a:ext cx="8637367" cy="388937"/>
          </a:xfrm>
        </p:spPr>
        <p:txBody>
          <a:bodyPr/>
          <a:lstStyle>
            <a:lvl1pPr algn="l" defTabSz="452627">
              <a:defRPr sz="2178"/>
            </a:lvl1pPr>
          </a:lstStyle>
          <a:p>
            <a:pPr lvl="0"/>
            <a:r>
              <a:rPr lang="en-US" sz="2800" dirty="0"/>
              <a:t>Emotional Intelligence (EI)</a:t>
            </a:r>
          </a:p>
        </p:txBody>
      </p:sp>
      <p:sp>
        <p:nvSpPr>
          <p:cNvPr id="45" name="Shape 45"/>
          <p:cNvSpPr>
            <a:spLocks noGrp="1"/>
          </p:cNvSpPr>
          <p:nvPr>
            <p:ph idx="1"/>
          </p:nvPr>
        </p:nvSpPr>
        <p:spPr>
          <a:xfrm>
            <a:off x="317843" y="1321128"/>
            <a:ext cx="8613775" cy="4846979"/>
          </a:xfrm>
        </p:spPr>
        <p:txBody>
          <a:bodyPr/>
          <a:lstStyle/>
          <a:p>
            <a:pPr lvl="0"/>
            <a:r>
              <a:rPr lang="en-US" sz="2000" dirty="0"/>
              <a:t>The fundamental thought is that those who have fully developed EI have an enhanced ability to recognize emotions in themselves and others.</a:t>
            </a:r>
          </a:p>
          <a:p>
            <a:pPr lvl="1"/>
            <a:r>
              <a:rPr lang="en-US" sz="2000" dirty="0"/>
              <a:t>They also have the capacity to use those emotions to improve emotional and intellectual growth and decision-making.</a:t>
            </a:r>
          </a:p>
          <a:p>
            <a:pPr lvl="0"/>
            <a:r>
              <a:rPr lang="en-US" sz="2000" dirty="0"/>
              <a:t>High EI is essential for healthcare professionals.</a:t>
            </a:r>
          </a:p>
          <a:p>
            <a:pPr lvl="1"/>
            <a:r>
              <a:rPr lang="en-US" sz="2000" dirty="0"/>
              <a:t>It may represent a set of core competencies for identifying, processing, and managing emotions that enable nurses to cope with daily demands in a knowledgeable, approachable, and supportive manner.</a:t>
            </a:r>
          </a:p>
          <a:p>
            <a:pPr lvl="2"/>
            <a:r>
              <a:rPr lang="en-US" sz="2000" dirty="0"/>
              <a:t>It is important in decision-making in the clinical environment and in growth of professional relationships.</a:t>
            </a:r>
          </a:p>
          <a:p>
            <a:pPr lvl="0"/>
            <a:r>
              <a:rPr lang="en-US" sz="2000" dirty="0"/>
              <a:t>Multiple tests are available online.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3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0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6"/>
  <p:tag name="COUNTDOWNSECONDS" val="10"/>
  <p:tag name="AUTOADVANCE" val="True"/>
  <p:tag name="SKIPREMAININGRACESLIDES" val="True"/>
  <p:tag name="BUBBLEGROUPING" val="3"/>
  <p:tag name="CUSTOMCELLBACKCOLOR3" val="-268652"/>
  <p:tag name="AUTOSIZEGRID" val="True"/>
  <p:tag name="INCLUDENONRESPONDERS" val="Tru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4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1_LWW TEMPLATE">
  <a:themeElements>
    <a:clrScheme name="">
      <a:dk1>
        <a:srgbClr val="000000"/>
      </a:dk1>
      <a:lt1>
        <a:srgbClr val="FFFFFF"/>
      </a:lt1>
      <a:dk2>
        <a:srgbClr val="006B76"/>
      </a:dk2>
      <a:lt2>
        <a:srgbClr val="000000"/>
      </a:lt2>
      <a:accent1>
        <a:srgbClr val="186EC4"/>
      </a:accent1>
      <a:accent2>
        <a:srgbClr val="CC9900"/>
      </a:accent2>
      <a:accent3>
        <a:srgbClr val="FFFFFF"/>
      </a:accent3>
      <a:accent4>
        <a:srgbClr val="000000"/>
      </a:accent4>
      <a:accent5>
        <a:srgbClr val="ABBADE"/>
      </a:accent5>
      <a:accent6>
        <a:srgbClr val="B98A00"/>
      </a:accent6>
      <a:hlink>
        <a:srgbClr val="FF0000"/>
      </a:hlink>
      <a:folHlink>
        <a:srgbClr val="009900"/>
      </a:folHlink>
    </a:clrScheme>
    <a:fontScheme name="LWW 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WW TEMPLAT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WW TEMPLAT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WW TEMPLAT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4C22BB-A8BC-401D-B4AE-84C4F2E3660B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564477d5-28bc-4281-951a-a6595459d476"/>
    <ds:schemaRef ds:uri="1d628898-7c92-4313-b589-f839b19a29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CB469D-68CA-4516-B8D0-CA3D3854E5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44121C-B9D9-4524-BDCC-B6A2DE4D2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</TotalTime>
  <Words>3714</Words>
  <Application>Microsoft Office PowerPoint</Application>
  <PresentationFormat>On-screen Show (4:3)</PresentationFormat>
  <Paragraphs>300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1_LWW TEMPLATE</vt:lpstr>
      <vt:lpstr>PowerPoint Presentation</vt:lpstr>
      <vt:lpstr>Chapter Objectives</vt:lpstr>
      <vt:lpstr>Know Yourself Before You Know Others</vt:lpstr>
      <vt:lpstr>Identifying Your Personality Type</vt:lpstr>
      <vt:lpstr>Identifying Your Personality Type (cont.)</vt:lpstr>
      <vt:lpstr>Identifying Your Personality Type: Why?</vt:lpstr>
      <vt:lpstr>Five-Factor Model</vt:lpstr>
      <vt:lpstr>Five-Factor Model (cont.)</vt:lpstr>
      <vt:lpstr>Emotional Intelligence (EI)</vt:lpstr>
      <vt:lpstr>Emotional Intelligence (EI) (cont.)</vt:lpstr>
      <vt:lpstr>Strength Recognition and Professional Maturation</vt:lpstr>
      <vt:lpstr>Strength Recognition and Professional Maturation (cont.)</vt:lpstr>
      <vt:lpstr>Strength Recognition and Professional Maturation (cont.)</vt:lpstr>
      <vt:lpstr>Strength Recognition and Professional Maturation (cont.)</vt:lpstr>
      <vt:lpstr>Strength Recognition and Professional Maturation (cont.)</vt:lpstr>
      <vt:lpstr>Serving in Healthcare</vt:lpstr>
      <vt:lpstr>Character</vt:lpstr>
      <vt:lpstr>Serving in Healthcare (cont.)</vt:lpstr>
      <vt:lpstr>Competent Care and Flexibility</vt:lpstr>
      <vt:lpstr>Courtesy and Respect</vt:lpstr>
      <vt:lpstr>Compassion, Empathy, and Altruism</vt:lpstr>
      <vt:lpstr>Compassion</vt:lpstr>
      <vt:lpstr>Compassion (cont.)</vt:lpstr>
      <vt:lpstr>Five Elements of Compassion</vt:lpstr>
      <vt:lpstr>Empathy</vt:lpstr>
      <vt:lpstr>Empathy Versus Sympathy</vt:lpstr>
      <vt:lpstr>Altruism</vt:lpstr>
      <vt:lpstr>Compassion Fatigue—The Cost of Caring</vt:lpstr>
      <vt:lpstr>Accountability, Honesty, and Integrity</vt:lpstr>
      <vt:lpstr>Self-Motivation and Enthusiasm</vt:lpstr>
      <vt:lpstr>Hunger for Knowledge and Self-Confidence</vt:lpstr>
      <vt:lpstr>Clinical Responsibilities and Workplace Challenges for the Sonographer</vt:lpstr>
      <vt:lpstr>Sonographic Reasoning and Clinical Correlation</vt:lpstr>
      <vt:lpstr>Sonographic Reasoning and Clinical Correlation (cont.)</vt:lpstr>
      <vt:lpstr>Sonographic Reasoning and Clinical Correlation (cont.)</vt:lpstr>
      <vt:lpstr>The IMAGE Process</vt:lpstr>
      <vt:lpstr>Sonographic Reasoning and Clinical Correlation (cont.)</vt:lpstr>
      <vt:lpstr>Appreciating Anatomy, Physiology, and Pathology</vt:lpstr>
      <vt:lpstr>Tips to Improve Your Hand-Eye Coordination</vt:lpstr>
      <vt:lpstr>Sonographer Reports</vt:lpstr>
      <vt:lpstr>Common Descriptive Terminology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Common Descriptive Terminology (cont.)</vt:lpstr>
      <vt:lpstr>Occupational Stress for the Sonographer</vt:lpstr>
      <vt:lpstr>Student Interaction with Sonographers</vt:lpstr>
      <vt:lpstr>Ways to Annoy Sonographers</vt:lpstr>
      <vt:lpstr>Tips for Getting More Scan Time</vt:lpstr>
      <vt:lpstr>Student Interaction with Interpreting Physicians</vt:lpstr>
      <vt:lpstr>Summary</vt:lpstr>
    </vt:vector>
  </TitlesOfParts>
  <Company>Wolters Kluwer Health - Lippincott Williams &amp; Wilkins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LWW PPT Slide Template Master</dc:title>
  <dc:creator>Dale Gray</dc:creator>
  <cp:lastModifiedBy>Johnson, Kathy</cp:lastModifiedBy>
  <cp:revision>373</cp:revision>
  <cp:lastPrinted>2001-01-03T19:47:24Z</cp:lastPrinted>
  <dcterms:created xsi:type="dcterms:W3CDTF">2001-02-15T19:07:27Z</dcterms:created>
  <dcterms:modified xsi:type="dcterms:W3CDTF">2023-08-21T20:47:02Z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